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1" r:id="rId7"/>
    <p:sldId id="262" r:id="rId8"/>
    <p:sldId id="265" r:id="rId9"/>
    <p:sldId id="270" r:id="rId10"/>
    <p:sldId id="273" r:id="rId11"/>
    <p:sldId id="274" r:id="rId12"/>
    <p:sldId id="276" r:id="rId13"/>
    <p:sldId id="277" r:id="rId14"/>
    <p:sldId id="279" r:id="rId15"/>
    <p:sldId id="280" r:id="rId16"/>
    <p:sldId id="281" r:id="rId17"/>
    <p:sldId id="278" r:id="rId18"/>
    <p:sldId id="282"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nk" initials="T"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7.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CE708C-419A-4A83-9F9B-B716148D689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删除英文</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CE708C-419A-4A83-9F9B-B716148D689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CE708C-419A-4A83-9F9B-B716148D689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CE708C-419A-4A83-9F9B-B716148D689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CE708C-419A-4A83-9F9B-B716148D689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charset="-122"/>
                <a:cs typeface="微软雅黑" panose="020B050302020402020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charset="-122"/>
                <a:ea typeface="微软雅黑" panose="020B0503020204020204" charset="-122"/>
                <a:cs typeface="经典圆体简" panose="02010609000101010101" pitchFamily="49" charset="-122"/>
                <a:sym typeface="微软雅黑" panose="020B0503020204020204" charset="-122"/>
              </a:rPr>
              <a:t>北京大学学术答辩通用</a:t>
            </a:r>
            <a:r>
              <a:rPr lang="en-US" altLang="zh-CN" sz="4000" b="1" spc="300" dirty="0">
                <a:solidFill>
                  <a:schemeClr val="tx1">
                    <a:lumMod val="85000"/>
                    <a:lumOff val="15000"/>
                  </a:schemeClr>
                </a:solidFill>
                <a:latin typeface="微软雅黑" panose="020B0503020204020204" charset="-122"/>
                <a:ea typeface="微软雅黑" panose="020B0503020204020204" charset="-122"/>
                <a:cs typeface="经典圆体简" panose="02010609000101010101" pitchFamily="49" charset="-122"/>
                <a:sym typeface="微软雅黑" panose="020B0503020204020204" charset="-122"/>
              </a:rPr>
              <a:t>PPT</a:t>
            </a:r>
            <a:r>
              <a:rPr lang="zh-CN" altLang="en-US" sz="4000" b="1" spc="300" dirty="0">
                <a:solidFill>
                  <a:schemeClr val="tx1">
                    <a:lumMod val="85000"/>
                    <a:lumOff val="15000"/>
                  </a:schemeClr>
                </a:solidFill>
                <a:latin typeface="微软雅黑" panose="020B0503020204020204" charset="-122"/>
                <a:ea typeface="微软雅黑" panose="020B0503020204020204" charset="-122"/>
                <a:cs typeface="经典圆体简" panose="02010609000101010101" pitchFamily="49" charset="-122"/>
                <a:sym typeface="微软雅黑" panose="020B0503020204020204" charset="-122"/>
              </a:rPr>
              <a:t>模板</a:t>
            </a:r>
            <a:endParaRPr lang="zh-CN" altLang="en-US" sz="4000" b="1" spc="300" dirty="0">
              <a:solidFill>
                <a:schemeClr val="tx1">
                  <a:lumMod val="85000"/>
                  <a:lumOff val="15000"/>
                </a:schemeClr>
              </a:solidFill>
              <a:latin typeface="微软雅黑" panose="020B0503020204020204" charset="-122"/>
              <a:ea typeface="微软雅黑" panose="020B0503020204020204" charset="-122"/>
              <a:cs typeface="经典圆体简" panose="02010609000101010101" pitchFamily="49" charset="-122"/>
              <a:sym typeface="微软雅黑" panose="020B050302020402020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charset="-122"/>
                <a:ea typeface="微软雅黑" panose="020B050302020402020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charset="-122"/>
                <a:ea typeface="微软雅黑" panose="020B050302020402020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charset="-122"/>
                <a:ea typeface="微软雅黑" panose="020B050302020402020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3.xml"/><Relationship Id="rId7"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3.jpe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5755" y="3987800"/>
            <a:ext cx="11687175" cy="918210"/>
          </a:xfrm>
        </p:spPr>
        <p:txBody>
          <a:bodyPr>
            <a:noAutofit/>
          </a:bodyPr>
          <a:lstStyle/>
          <a:p>
            <a:pPr algn="ctr">
              <a:lnSpc>
                <a:spcPct val="100000"/>
              </a:lnSpc>
              <a:spcBef>
                <a:spcPts val="0"/>
              </a:spcBef>
              <a:spcAft>
                <a:spcPts val="0"/>
              </a:spcAft>
              <a:buClrTx/>
              <a:buSzTx/>
              <a:buFontTx/>
              <a:defRPr/>
            </a:pPr>
            <a:r>
              <a:rPr sz="2400" noProof="0" dirty="0">
                <a:ln>
                  <a:noFill/>
                </a:ln>
                <a:solidFill>
                  <a:srgbClr val="9A0001"/>
                </a:solidFill>
                <a:effectLst/>
                <a:uLnTx/>
                <a:uFillTx/>
                <a:latin typeface="Times New Roman" panose="02020603050405020304" charset="0"/>
                <a:cs typeface="Times New Roman" panose="02020603050405020304" charset="0"/>
                <a:sym typeface="+mn-ea"/>
              </a:rPr>
              <a:t>MH-pFLID: Model Heterogeneous personalized Federated Learning via</a:t>
            </a:r>
            <a:r>
              <a:rPr lang="en-US" altLang="zh-CN" sz="2400" noProof="0" dirty="0">
                <a:ln>
                  <a:noFill/>
                </a:ln>
                <a:solidFill>
                  <a:srgbClr val="9A0001"/>
                </a:solidFill>
                <a:effectLst/>
                <a:uLnTx/>
                <a:uFillTx/>
                <a:latin typeface="Times New Roman" panose="02020603050405020304" charset="0"/>
                <a:cs typeface="Times New Roman" panose="02020603050405020304" charset="0"/>
                <a:sym typeface="+mn-ea"/>
              </a:rPr>
              <a:t> </a:t>
            </a:r>
            <a:r>
              <a:rPr sz="2400" noProof="0" dirty="0">
                <a:ln>
                  <a:noFill/>
                </a:ln>
                <a:solidFill>
                  <a:srgbClr val="9A0001"/>
                </a:solidFill>
                <a:effectLst/>
                <a:uLnTx/>
                <a:uFillTx/>
                <a:latin typeface="Times New Roman" panose="02020603050405020304" charset="0"/>
                <a:cs typeface="Times New Roman" panose="02020603050405020304" charset="0"/>
                <a:sym typeface="+mn-ea"/>
              </a:rPr>
              <a:t>Injection and Distillation for Medical Data Analysis</a:t>
            </a:r>
            <a:endParaRPr sz="2400" noProof="0" dirty="0">
              <a:ln>
                <a:noFill/>
              </a:ln>
              <a:solidFill>
                <a:srgbClr val="9A0001"/>
              </a:solidFill>
              <a:effectLst/>
              <a:uLnTx/>
              <a:uFillTx/>
              <a:latin typeface="Times New Roman" panose="02020603050405020304" charset="0"/>
              <a:cs typeface="Times New Roman" panose="02020603050405020304" charset="0"/>
              <a:sym typeface="+mn-ea"/>
            </a:endParaRPr>
          </a:p>
        </p:txBody>
      </p:sp>
      <p:sp>
        <p:nvSpPr>
          <p:cNvPr id="3" name="文本占位符 2"/>
          <p:cNvSpPr>
            <a:spLocks noGrp="1"/>
          </p:cNvSpPr>
          <p:nvPr>
            <p:ph type="body" sz="quarter" idx="11"/>
          </p:nvPr>
        </p:nvSpPr>
        <p:spPr>
          <a:xfrm>
            <a:off x="1729105" y="5267325"/>
            <a:ext cx="8733790" cy="1116330"/>
          </a:xfrm>
        </p:spPr>
        <p:txBody>
          <a:bodyPr wrap="square">
            <a:noAutofit/>
          </a:bodyPr>
          <a:lstStyle/>
          <a:p>
            <a:pPr marL="342900" marR="0" lvl="0" indent="-342900" algn="ctr" defTabSz="914400" rtl="0" eaLnBrk="1" fontAlgn="auto" latinLnBrk="0" hangingPunct="1">
              <a:lnSpc>
                <a:spcPct val="100000"/>
              </a:lnSpc>
              <a:spcBef>
                <a:spcPct val="20000"/>
              </a:spcBef>
              <a:spcAft>
                <a:spcPts val="0"/>
              </a:spcAft>
              <a:buClrTx/>
              <a:buSzTx/>
              <a:defRPr/>
            </a:pPr>
            <a:r>
              <a:rPr lang="en-US" altLang="zh-CN" b="1" noProof="0">
                <a:ln>
                  <a:noFill/>
                </a:ln>
                <a:solidFill>
                  <a:schemeClr val="tx1"/>
                </a:solidFill>
                <a:effectLst>
                  <a:outerShdw blurRad="50800" dist="38100" dir="2700000" algn="tl" rotWithShape="0">
                    <a:prstClr val="black">
                      <a:alpha val="40000"/>
                    </a:prstClr>
                  </a:outerShdw>
                </a:effectLst>
                <a:uLnTx/>
                <a:uFillTx/>
                <a:latin typeface="Arial" panose="020B0604020202020204" pitchFamily="34" charset="0"/>
                <a:ea typeface="黑体" panose="02010609060101010101" pitchFamily="49" charset="-122"/>
                <a:cs typeface="Arial" panose="020B0604020202020204" pitchFamily="34" charset="0"/>
                <a:sym typeface="+mn-ea"/>
              </a:rPr>
              <a:t>Name</a:t>
            </a:r>
            <a:r>
              <a:rPr b="1" noProof="0">
                <a:ln>
                  <a:noFill/>
                </a:ln>
                <a:solidFill>
                  <a:schemeClr val="tx1"/>
                </a:solidFill>
                <a:effectLst>
                  <a:outerShdw blurRad="50800" dist="38100" dir="2700000" algn="tl" rotWithShape="0">
                    <a:prstClr val="black">
                      <a:alpha val="40000"/>
                    </a:prstClr>
                  </a:outerShdw>
                </a:effectLst>
                <a:uLnTx/>
                <a:uFillTx/>
                <a:latin typeface="Arial" panose="020B0604020202020204" pitchFamily="34" charset="0"/>
                <a:ea typeface="黑体" panose="02010609060101010101" pitchFamily="49" charset="-122"/>
                <a:cs typeface="Arial" panose="020B0604020202020204" pitchFamily="34" charset="0"/>
                <a:sym typeface="+mn-ea"/>
              </a:rPr>
              <a:t>：</a:t>
            </a:r>
            <a:r>
              <a:rPr lang="en-US" altLang="zh-CN" b="1" noProof="0">
                <a:ln>
                  <a:noFill/>
                </a:ln>
                <a:solidFill>
                  <a:schemeClr val="tx1"/>
                </a:solidFill>
                <a:effectLst>
                  <a:outerShdw blurRad="50800" dist="38100" dir="2700000" algn="tl" rotWithShape="0">
                    <a:prstClr val="black">
                      <a:alpha val="40000"/>
                    </a:prstClr>
                  </a:outerShdw>
                </a:effectLst>
                <a:uLnTx/>
                <a:uFillTx/>
                <a:latin typeface="Arial" panose="020B0604020202020204" pitchFamily="34" charset="0"/>
                <a:ea typeface="黑体" panose="02010609060101010101" pitchFamily="49" charset="-122"/>
                <a:cs typeface="Arial" panose="020B0604020202020204" pitchFamily="34" charset="0"/>
                <a:sym typeface="+mn-ea"/>
              </a:rPr>
              <a:t>Luyuan Xie</a:t>
            </a:r>
            <a:endParaRPr b="1" noProof="0">
              <a:ln>
                <a:noFill/>
              </a:ln>
              <a:solidFill>
                <a:schemeClr val="tx1"/>
              </a:solidFill>
              <a:effectLst>
                <a:outerShdw blurRad="50800" dist="38100" dir="2700000" algn="tl" rotWithShape="0">
                  <a:prstClr val="black">
                    <a:alpha val="40000"/>
                  </a:prstClr>
                </a:outerShdw>
              </a:effectLst>
              <a:uLnTx/>
              <a:uFillTx/>
              <a:latin typeface="Arial" panose="020B0604020202020204" pitchFamily="34" charset="0"/>
              <a:ea typeface="黑体" panose="02010609060101010101" pitchFamily="49" charset="-122"/>
              <a:cs typeface="Arial" panose="020B0604020202020204" pitchFamily="34" charset="0"/>
              <a:sym typeface="+mn-ea"/>
            </a:endParaRPr>
          </a:p>
          <a:p>
            <a:pPr marL="342900" indent="-342900" algn="ctr">
              <a:lnSpc>
                <a:spcPct val="100000"/>
              </a:lnSpc>
              <a:spcBef>
                <a:spcPct val="20000"/>
              </a:spcBef>
              <a:spcAft>
                <a:spcPts val="0"/>
              </a:spcAft>
              <a:buClrTx/>
              <a:buSzTx/>
              <a:defRPr/>
            </a:pPr>
            <a:r>
              <a:rPr lang="en-US" altLang="zh-CN" b="1" noProof="0">
                <a:ln>
                  <a:noFill/>
                </a:ln>
                <a:solidFill>
                  <a:schemeClr val="tx1"/>
                </a:solidFill>
                <a:effectLst>
                  <a:outerShdw blurRad="50800" dist="38100" dir="2700000" algn="tl" rotWithShape="0">
                    <a:prstClr val="black">
                      <a:alpha val="40000"/>
                    </a:prstClr>
                  </a:outerShdw>
                </a:effectLst>
                <a:uLnTx/>
                <a:uFillTx/>
                <a:latin typeface="Arial" panose="020B0604020202020204" pitchFamily="34" charset="0"/>
                <a:ea typeface="黑体" panose="02010609060101010101" pitchFamily="49" charset="-122"/>
                <a:cs typeface="Arial" panose="020B0604020202020204" pitchFamily="34" charset="0"/>
              </a:rPr>
              <a:t>Institution</a:t>
            </a:r>
            <a:r>
              <a:rPr b="1" noProof="0">
                <a:ln>
                  <a:noFill/>
                </a:ln>
                <a:solidFill>
                  <a:schemeClr val="tx1"/>
                </a:solidFill>
                <a:effectLst>
                  <a:outerShdw blurRad="50800" dist="38100" dir="2700000" algn="tl" rotWithShape="0">
                    <a:prstClr val="black">
                      <a:alpha val="40000"/>
                    </a:prstClr>
                  </a:outerShdw>
                </a:effectLst>
                <a:uLnTx/>
                <a:uFillTx/>
                <a:latin typeface="Arial" panose="020B0604020202020204" pitchFamily="34" charset="0"/>
                <a:ea typeface="黑体" panose="02010609060101010101" pitchFamily="49" charset="-122"/>
                <a:cs typeface="Arial" panose="020B0604020202020204" pitchFamily="34" charset="0"/>
              </a:rPr>
              <a:t>：School of Software and Microelectronics, Peking University, Beijing, China</a:t>
            </a:r>
            <a:endParaRPr b="1" noProof="0">
              <a:ln>
                <a:noFill/>
              </a:ln>
              <a:solidFill>
                <a:schemeClr val="tx1"/>
              </a:solidFill>
              <a:effectLst>
                <a:outerShdw blurRad="50800" dist="38100" dir="2700000" algn="tl" rotWithShape="0">
                  <a:prstClr val="black">
                    <a:alpha val="40000"/>
                  </a:prstClr>
                </a:outerShdw>
              </a:effectLst>
              <a:uLnTx/>
              <a:uFillTx/>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cstate="screen"/>
          <a:stretch>
            <a:fillRect/>
          </a:stretch>
        </p:blipFill>
        <p:spPr>
          <a:xfrm>
            <a:off x="0" y="0"/>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文本框 23"/>
          <p:cNvSpPr txBox="1"/>
          <p:nvPr/>
        </p:nvSpPr>
        <p:spPr>
          <a:xfrm>
            <a:off x="1515110" y="2961640"/>
            <a:ext cx="5092065" cy="1753235"/>
          </a:xfrm>
          <a:prstGeom prst="rect">
            <a:avLst/>
          </a:prstGeom>
          <a:noFill/>
        </p:spPr>
        <p:txBody>
          <a:bodyPr wrap="square" rtlCol="0">
            <a:spAutoFit/>
          </a:bodyPr>
          <a:lstStyle/>
          <a:p>
            <a:pPr marL="0" marR="0" lvl="0" algn="dist" defTabSz="914400" rtl="0" eaLnBrk="1" fontAlgn="auto" latinLnBrk="0" hangingPunct="1">
              <a:lnSpc>
                <a:spcPct val="100000"/>
              </a:lnSpc>
              <a:spcBef>
                <a:spcPts val="0"/>
              </a:spcBef>
              <a:spcAft>
                <a:spcPts val="0"/>
              </a:spcAft>
              <a:buClrTx/>
              <a:buSzTx/>
              <a:buFontTx/>
              <a:buNone/>
              <a:defRPr/>
            </a:pPr>
            <a:r>
              <a:rPr lang="en-US" altLang="zh-CN" sz="5400" b="1" spc="300" noProof="0" dirty="0">
                <a:ln>
                  <a:noFill/>
                </a:ln>
                <a:solidFill>
                  <a:srgbClr val="9A0001"/>
                </a:solidFill>
                <a:effectLst/>
                <a:uLnTx/>
                <a:uFillTx/>
                <a:latin typeface="Arial" panose="020B0604020202020204" pitchFamily="34" charset="0"/>
                <a:ea typeface="微软雅黑" panose="020B0503020204020204" charset="-122"/>
                <a:cs typeface="+mn-ea"/>
                <a:sym typeface="Wingdings" panose="05000000000000000000" pitchFamily="2" charset="2"/>
              </a:rPr>
              <a:t>Experiment</a:t>
            </a:r>
            <a:r>
              <a:rPr lang="en-US" altLang="zh-CN" sz="5400" b="1" spc="300" noProof="0" dirty="0">
                <a:ln>
                  <a:noFill/>
                </a:ln>
                <a:solidFill>
                  <a:srgbClr val="9A0001"/>
                </a:solidFill>
                <a:effectLst/>
                <a:uLnTx/>
                <a:uFillTx/>
                <a:latin typeface="Arial" panose="020B0604020202020204" pitchFamily="34" charset="0"/>
                <a:ea typeface="微软雅黑" panose="020B0503020204020204" charset="-122"/>
                <a:cs typeface="+mn-ea"/>
                <a:sym typeface="Wingdings" panose="05000000000000000000" pitchFamily="2" charset="2"/>
              </a:rPr>
              <a:t>s</a:t>
            </a:r>
            <a:endParaRPr lang="en-US" altLang="zh-CN" sz="5400" b="1" spc="300" noProof="0" dirty="0">
              <a:ln>
                <a:noFill/>
              </a:ln>
              <a:solidFill>
                <a:srgbClr val="9A0001"/>
              </a:solidFill>
              <a:effectLst/>
              <a:uLnTx/>
              <a:uFillTx/>
              <a:latin typeface="Arial" panose="020B0604020202020204" pitchFamily="34" charset="0"/>
              <a:ea typeface="微软雅黑" panose="020B0503020204020204" charset="-122"/>
              <a:cs typeface="+mn-ea"/>
              <a:sym typeface="Wingdings" panose="05000000000000000000" pitchFamily="2" charset="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230" y="243840"/>
            <a:ext cx="9841865" cy="617220"/>
          </a:xfrm>
        </p:spPr>
        <p:txBody>
          <a:bodyPr>
            <a:normAutofit/>
          </a:bodyPr>
          <a:lstStyle/>
          <a:p>
            <a:r>
              <a:rPr noProof="0">
                <a:ln>
                  <a:noFill/>
                </a:ln>
                <a:solidFill>
                  <a:srgbClr val="9A0001"/>
                </a:solidFill>
                <a:effectLst/>
                <a:uLnTx/>
                <a:uFillTx/>
                <a:latin typeface="Times New Roman" panose="02020603050405020304" charset="0"/>
                <a:cs typeface="Times New Roman" panose="02020603050405020304" charset="0"/>
                <a:sym typeface="+mn-ea"/>
              </a:rPr>
              <a:t>Medical image classification (different resolution)</a:t>
            </a:r>
            <a:endParaRPr noProof="0">
              <a:ln>
                <a:noFill/>
              </a:ln>
              <a:solidFill>
                <a:srgbClr val="9A0001"/>
              </a:solidFill>
              <a:effectLst/>
              <a:uLnTx/>
              <a:uFillTx/>
              <a:latin typeface="Times New Roman" panose="02020603050405020304" charset="0"/>
              <a:cs typeface="Times New Roman" panose="02020603050405020304" charset="0"/>
              <a:sym typeface="+mn-ea"/>
            </a:endParaRPr>
          </a:p>
        </p:txBody>
      </p:sp>
      <p:sp>
        <p:nvSpPr>
          <p:cNvPr id="8" name="灯片编号占位符 7"/>
          <p:cNvSpPr>
            <a:spLocks noGrp="1"/>
          </p:cNvSpPr>
          <p:nvPr>
            <p:ph type="sldNum" sz="quarter" idx="4"/>
          </p:nvPr>
        </p:nvSpPr>
        <p:spPr>
          <a:xfrm>
            <a:off x="9005791" y="7861203"/>
            <a:ext cx="2743200" cy="292196"/>
          </a:xfrm>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5" name="图片 4"/>
          <p:cNvPicPr>
            <a:picLocks noChangeAspect="1"/>
          </p:cNvPicPr>
          <p:nvPr/>
        </p:nvPicPr>
        <p:blipFill>
          <a:blip r:embed="rId1"/>
          <a:stretch>
            <a:fillRect/>
          </a:stretch>
        </p:blipFill>
        <p:spPr>
          <a:xfrm>
            <a:off x="777240" y="1047750"/>
            <a:ext cx="10637520" cy="4762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Medical image classification (different label distributions).</a:t>
            </a:r>
            <a:endParaRPr lang="zh-CN" altLang="en-US"/>
          </a:p>
        </p:txBody>
      </p:sp>
      <p:pic>
        <p:nvPicPr>
          <p:cNvPr id="3" name="图片 2"/>
          <p:cNvPicPr>
            <a:picLocks noChangeAspect="1"/>
          </p:cNvPicPr>
          <p:nvPr/>
        </p:nvPicPr>
        <p:blipFill>
          <a:blip r:embed="rId1"/>
          <a:stretch>
            <a:fillRect/>
          </a:stretch>
        </p:blipFill>
        <p:spPr>
          <a:xfrm>
            <a:off x="205105" y="1102360"/>
            <a:ext cx="11910060" cy="43884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Medical time-series classification.</a:t>
            </a:r>
            <a:endParaRPr lang="zh-CN" altLang="en-US"/>
          </a:p>
        </p:txBody>
      </p:sp>
      <p:pic>
        <p:nvPicPr>
          <p:cNvPr id="3" name="图片 2"/>
          <p:cNvPicPr>
            <a:picLocks noChangeAspect="1"/>
          </p:cNvPicPr>
          <p:nvPr/>
        </p:nvPicPr>
        <p:blipFill>
          <a:blip r:embed="rId1"/>
          <a:stretch>
            <a:fillRect/>
          </a:stretch>
        </p:blipFill>
        <p:spPr>
          <a:xfrm>
            <a:off x="2188210" y="1476375"/>
            <a:ext cx="8077835" cy="37522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Medical image segmentation.</a:t>
            </a:r>
            <a:endParaRPr lang="zh-CN" altLang="en-US"/>
          </a:p>
        </p:txBody>
      </p:sp>
      <p:pic>
        <p:nvPicPr>
          <p:cNvPr id="3" name="图片 2"/>
          <p:cNvPicPr>
            <a:picLocks noChangeAspect="1"/>
          </p:cNvPicPr>
          <p:nvPr/>
        </p:nvPicPr>
        <p:blipFill>
          <a:blip r:embed="rId1"/>
          <a:stretch>
            <a:fillRect/>
          </a:stretch>
        </p:blipFill>
        <p:spPr>
          <a:xfrm>
            <a:off x="22860" y="1040130"/>
            <a:ext cx="5227320" cy="5044440"/>
          </a:xfrm>
          <a:prstGeom prst="rect">
            <a:avLst/>
          </a:prstGeom>
        </p:spPr>
      </p:pic>
      <p:pic>
        <p:nvPicPr>
          <p:cNvPr id="4" name="图片 3"/>
          <p:cNvPicPr>
            <a:picLocks noChangeAspect="1"/>
          </p:cNvPicPr>
          <p:nvPr/>
        </p:nvPicPr>
        <p:blipFill>
          <a:blip r:embed="rId2"/>
          <a:stretch>
            <a:fillRect/>
          </a:stretch>
        </p:blipFill>
        <p:spPr>
          <a:xfrm>
            <a:off x="5187950" y="1350010"/>
            <a:ext cx="7004050" cy="40392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t>GFLOPS and Parameters</a:t>
            </a:r>
            <a:r>
              <a:rPr lang="en-US" altLang="zh-CN"/>
              <a:t> &amp;&amp; Ablation Studies</a:t>
            </a:r>
            <a:endParaRPr lang="en-US" altLang="zh-CN"/>
          </a:p>
        </p:txBody>
      </p:sp>
      <p:pic>
        <p:nvPicPr>
          <p:cNvPr id="4" name="图片 3"/>
          <p:cNvPicPr>
            <a:picLocks noChangeAspect="1"/>
          </p:cNvPicPr>
          <p:nvPr/>
        </p:nvPicPr>
        <p:blipFill>
          <a:blip r:embed="rId1"/>
          <a:stretch>
            <a:fillRect/>
          </a:stretch>
        </p:blipFill>
        <p:spPr>
          <a:xfrm>
            <a:off x="6120130" y="1862455"/>
            <a:ext cx="5219700" cy="3322320"/>
          </a:xfrm>
          <a:prstGeom prst="rect">
            <a:avLst/>
          </a:prstGeom>
        </p:spPr>
      </p:pic>
      <p:pic>
        <p:nvPicPr>
          <p:cNvPr id="5" name="图片 4"/>
          <p:cNvPicPr>
            <a:picLocks noChangeAspect="1"/>
          </p:cNvPicPr>
          <p:nvPr/>
        </p:nvPicPr>
        <p:blipFill>
          <a:blip r:embed="rId2"/>
          <a:stretch>
            <a:fillRect/>
          </a:stretch>
        </p:blipFill>
        <p:spPr>
          <a:xfrm>
            <a:off x="673100" y="885825"/>
            <a:ext cx="4318000" cy="59988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43230" y="243840"/>
            <a:ext cx="9603740" cy="617220"/>
          </a:xfrm>
        </p:spPr>
        <p:txBody>
          <a:bodyPr>
            <a:normAutofit fontScale="90000"/>
          </a:bodyPr>
          <a:p>
            <a:r>
              <a:rPr lang="zh-CN" altLang="en-US"/>
              <a:t>Feature Distribution t-SNE of Injection &amp;</a:t>
            </a:r>
            <a:r>
              <a:rPr lang="en-US" altLang="zh-CN"/>
              <a:t> </a:t>
            </a:r>
            <a:r>
              <a:rPr lang="zh-CN" altLang="en-US"/>
              <a:t>Distillation Operations</a:t>
            </a:r>
            <a:br>
              <a:rPr lang="zh-CN" altLang="en-US"/>
            </a:br>
            <a:r>
              <a:rPr lang="zh-CN" altLang="en-US"/>
              <a:t> Generalizability Experiments of the Messenger</a:t>
            </a:r>
            <a:r>
              <a:rPr lang="en-US" altLang="zh-CN"/>
              <a:t> </a:t>
            </a:r>
            <a:r>
              <a:rPr lang="zh-CN" altLang="en-US"/>
              <a:t>Model</a:t>
            </a:r>
            <a:endParaRPr lang="zh-CN" altLang="en-US"/>
          </a:p>
        </p:txBody>
      </p:sp>
      <p:pic>
        <p:nvPicPr>
          <p:cNvPr id="3" name="图片 2"/>
          <p:cNvPicPr>
            <a:picLocks noChangeAspect="1"/>
          </p:cNvPicPr>
          <p:nvPr/>
        </p:nvPicPr>
        <p:blipFill>
          <a:blip r:embed="rId1"/>
          <a:stretch>
            <a:fillRect/>
          </a:stretch>
        </p:blipFill>
        <p:spPr>
          <a:xfrm>
            <a:off x="706755" y="984885"/>
            <a:ext cx="4356100" cy="3591560"/>
          </a:xfrm>
          <a:prstGeom prst="rect">
            <a:avLst/>
          </a:prstGeom>
        </p:spPr>
      </p:pic>
      <p:pic>
        <p:nvPicPr>
          <p:cNvPr id="4" name="图片 3"/>
          <p:cNvPicPr>
            <a:picLocks noChangeAspect="1"/>
          </p:cNvPicPr>
          <p:nvPr/>
        </p:nvPicPr>
        <p:blipFill>
          <a:blip r:embed="rId2"/>
          <a:stretch>
            <a:fillRect/>
          </a:stretch>
        </p:blipFill>
        <p:spPr>
          <a:xfrm>
            <a:off x="706755" y="4576445"/>
            <a:ext cx="10527665" cy="2030730"/>
          </a:xfrm>
          <a:prstGeom prst="rect">
            <a:avLst/>
          </a:prstGeom>
        </p:spPr>
      </p:pic>
      <p:pic>
        <p:nvPicPr>
          <p:cNvPr id="5" name="图片 4"/>
          <p:cNvPicPr>
            <a:picLocks noChangeAspect="1"/>
          </p:cNvPicPr>
          <p:nvPr/>
        </p:nvPicPr>
        <p:blipFill>
          <a:blip r:embed="rId3"/>
          <a:stretch>
            <a:fillRect/>
          </a:stretch>
        </p:blipFill>
        <p:spPr>
          <a:xfrm>
            <a:off x="5390515" y="1758950"/>
            <a:ext cx="6090285" cy="2192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目录</a:t>
              </a:r>
              <a:endParaRPr kumimoji="0" lang="zh-CN" altLang="en-US" sz="7200" b="0" i="0" u="none" strike="noStrike" kern="1200" cap="none" spc="16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5" name="矩形 4"/>
          <p:cNvSpPr/>
          <p:nvPr/>
        </p:nvSpPr>
        <p:spPr>
          <a:xfrm>
            <a:off x="3732944" y="755538"/>
            <a:ext cx="8508470" cy="576883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26" name="组合 25"/>
          <p:cNvGrpSpPr/>
          <p:nvPr/>
        </p:nvGrpSpPr>
        <p:grpSpPr>
          <a:xfrm>
            <a:off x="4731964" y="2416906"/>
            <a:ext cx="7372985" cy="764447"/>
            <a:chOff x="4532498" y="4323460"/>
            <a:chExt cx="7372985" cy="764447"/>
          </a:xfrm>
        </p:grpSpPr>
        <p:sp>
          <p:nvSpPr>
            <p:cNvPr id="27" name="文本框 26"/>
            <p:cNvSpPr txBox="1"/>
            <p:nvPr/>
          </p:nvSpPr>
          <p:spPr>
            <a:xfrm>
              <a:off x="5300848" y="4348225"/>
              <a:ext cx="6604635" cy="46037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400" noProof="0">
                  <a:ln>
                    <a:noFill/>
                  </a:ln>
                  <a:solidFill>
                    <a:prstClr val="white"/>
                  </a:solidFill>
                  <a:effectLst/>
                  <a:uLnTx/>
                  <a:uFillTx/>
                  <a:latin typeface="Arial" panose="020B0604020202020204" pitchFamily="34" charset="0"/>
                  <a:ea typeface="微软雅黑" panose="020B0503020204020204" charset="-122"/>
                  <a:cs typeface="+mn-ea"/>
                  <a:sym typeface="Wingdings" panose="05000000000000000000" pitchFamily="2" charset="2"/>
                </a:rPr>
                <a:t>Related work</a:t>
              </a:r>
              <a:r>
                <a:rPr lang="en-US" altLang="zh-CN" sz="2400" noProof="0">
                  <a:ln>
                    <a:noFill/>
                  </a:ln>
                  <a:solidFill>
                    <a:prstClr val="white"/>
                  </a:solidFill>
                  <a:effectLst/>
                  <a:uLnTx/>
                  <a:uFillTx/>
                  <a:latin typeface="Arial" panose="020B0604020202020204" pitchFamily="34" charset="0"/>
                  <a:ea typeface="微软雅黑" panose="020B0503020204020204" charset="-122"/>
                  <a:cs typeface="+mn-ea"/>
                  <a:sym typeface="Wingdings" panose="05000000000000000000" pitchFamily="2" charset="2"/>
                </a:rPr>
                <a:t>s</a:t>
              </a:r>
              <a:endParaRPr lang="en-US" altLang="zh-CN" sz="2400" noProof="0">
                <a:ln>
                  <a:noFill/>
                </a:ln>
                <a:solidFill>
                  <a:prstClr val="white"/>
                </a:solidFill>
                <a:effectLst/>
                <a:uLnTx/>
                <a:uFillTx/>
                <a:latin typeface="Arial" panose="020B0604020202020204" pitchFamily="34" charset="0"/>
                <a:ea typeface="微软雅黑" panose="020B0503020204020204" charset="-122"/>
                <a:cs typeface="+mn-ea"/>
                <a:sym typeface="Wingdings" panose="05000000000000000000" pitchFamily="2" charset="2"/>
              </a:endParaRPr>
            </a:p>
          </p:txBody>
        </p:sp>
        <p:sp>
          <p:nvSpPr>
            <p:cNvPr id="28" name="矩形 27"/>
            <p:cNvSpPr/>
            <p:nvPr/>
          </p:nvSpPr>
          <p:spPr>
            <a:xfrm>
              <a:off x="5293416" y="4810908"/>
              <a:ext cx="192005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 </a:t>
              </a:r>
              <a:endPar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39" name="组合 38"/>
          <p:cNvGrpSpPr/>
          <p:nvPr/>
        </p:nvGrpSpPr>
        <p:grpSpPr>
          <a:xfrm>
            <a:off x="4731964" y="4405552"/>
            <a:ext cx="2573488" cy="773257"/>
            <a:chOff x="8025569" y="5513988"/>
            <a:chExt cx="2573488" cy="773257"/>
          </a:xfrm>
        </p:grpSpPr>
        <p:sp>
          <p:nvSpPr>
            <p:cNvPr id="40" name="矩形 39"/>
            <p:cNvSpPr/>
            <p:nvPr/>
          </p:nvSpPr>
          <p:spPr>
            <a:xfrm>
              <a:off x="8810770" y="6005651"/>
              <a:ext cx="1788287" cy="28159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 </a:t>
              </a:r>
              <a:endPar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3" name="文本框 42"/>
            <p:cNvSpPr txBox="1"/>
            <p:nvPr/>
          </p:nvSpPr>
          <p:spPr>
            <a:xfrm>
              <a:off x="8025569" y="5513988"/>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4" name="组合 43"/>
          <p:cNvGrpSpPr/>
          <p:nvPr/>
        </p:nvGrpSpPr>
        <p:grpSpPr>
          <a:xfrm>
            <a:off x="10248477" y="150795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73" name="组合 72"/>
          <p:cNvGrpSpPr/>
          <p:nvPr/>
        </p:nvGrpSpPr>
        <p:grpSpPr>
          <a:xfrm>
            <a:off x="4776335" y="1656790"/>
            <a:ext cx="5061510" cy="773255"/>
            <a:chOff x="8051434" y="5513990"/>
            <a:chExt cx="5061510" cy="773255"/>
          </a:xfrm>
        </p:grpSpPr>
        <p:sp>
          <p:nvSpPr>
            <p:cNvPr id="74" name="矩形 73"/>
            <p:cNvSpPr/>
            <p:nvPr/>
          </p:nvSpPr>
          <p:spPr>
            <a:xfrm>
              <a:off x="8810770" y="6005651"/>
              <a:ext cx="1788287" cy="28159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 </a:t>
              </a:r>
              <a:endPar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75" name="组合 74"/>
            <p:cNvGrpSpPr/>
            <p:nvPr/>
          </p:nvGrpSpPr>
          <p:grpSpPr>
            <a:xfrm>
              <a:off x="8051434" y="5513990"/>
              <a:ext cx="5061510" cy="584775"/>
              <a:chOff x="8051434" y="5481332"/>
              <a:chExt cx="5061510" cy="584775"/>
            </a:xfrm>
          </p:grpSpPr>
          <p:sp>
            <p:nvSpPr>
              <p:cNvPr id="76" name="文本框 75"/>
              <p:cNvSpPr txBox="1"/>
              <p:nvPr/>
            </p:nvSpPr>
            <p:spPr>
              <a:xfrm>
                <a:off x="8757479" y="5535616"/>
                <a:ext cx="4355465" cy="46037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spc="0" noProof="0">
                    <a:latin typeface="Arial" panose="020B0604020202020204" pitchFamily="34" charset="0"/>
                    <a:cs typeface="+mn-ea"/>
                  </a:rPr>
                  <a:t>Introduction</a:t>
                </a:r>
                <a:endParaRPr lang="en-US" altLang="zh-CN" sz="2400"/>
              </a:p>
            </p:txBody>
          </p:sp>
          <p:sp>
            <p:nvSpPr>
              <p:cNvPr id="77" name="文本框 76"/>
              <p:cNvSpPr txBox="1"/>
              <p:nvPr/>
            </p:nvSpPr>
            <p:spPr>
              <a:xfrm>
                <a:off x="8051434" y="5481332"/>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grpSp>
        <p:nvGrpSpPr>
          <p:cNvPr id="60" name="组合 59"/>
          <p:cNvGrpSpPr/>
          <p:nvPr/>
        </p:nvGrpSpPr>
        <p:grpSpPr>
          <a:xfrm>
            <a:off x="4739087" y="4216957"/>
            <a:ext cx="7366635" cy="764944"/>
            <a:chOff x="8025569" y="4309404"/>
            <a:chExt cx="7366635" cy="764944"/>
          </a:xfrm>
        </p:grpSpPr>
        <p:sp>
          <p:nvSpPr>
            <p:cNvPr id="69" name="文本框 68"/>
            <p:cNvSpPr txBox="1"/>
            <p:nvPr/>
          </p:nvSpPr>
          <p:spPr>
            <a:xfrm>
              <a:off x="8783759" y="4347504"/>
              <a:ext cx="6608445" cy="46037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400" noProof="0">
                  <a:ln>
                    <a:noFill/>
                  </a:ln>
                  <a:solidFill>
                    <a:prstClr val="white"/>
                  </a:solidFill>
                  <a:effectLst/>
                  <a:uLnTx/>
                  <a:uFillTx/>
                  <a:latin typeface="Arial" panose="020B0604020202020204" pitchFamily="34" charset="0"/>
                  <a:ea typeface="微软雅黑" panose="020B0503020204020204" charset="-122"/>
                  <a:cs typeface="+mn-ea"/>
                  <a:sym typeface="+mn-ea"/>
                </a:rPr>
                <a:t>Experiment Setup and </a:t>
              </a:r>
              <a:r>
                <a:rPr lang="en-US" altLang="zh-CN" sz="2400" noProof="0">
                  <a:ln>
                    <a:noFill/>
                  </a:ln>
                  <a:solidFill>
                    <a:prstClr val="white"/>
                  </a:solidFill>
                  <a:effectLst/>
                  <a:uLnTx/>
                  <a:uFillTx/>
                  <a:latin typeface="Arial" panose="020B0604020202020204" pitchFamily="34" charset="0"/>
                  <a:ea typeface="微软雅黑" panose="020B0503020204020204" charset="-122"/>
                  <a:cs typeface="+mn-ea"/>
                  <a:sym typeface="+mn-ea"/>
                </a:rPr>
                <a:t>Results</a:t>
              </a:r>
              <a:endParaRPr lang="en-US" altLang="zh-CN" sz="2400" noProof="0">
                <a:ln>
                  <a:noFill/>
                </a:ln>
                <a:solidFill>
                  <a:prstClr val="white"/>
                </a:solidFill>
                <a:effectLst/>
                <a:uLnTx/>
                <a:uFillTx/>
                <a:latin typeface="Arial" panose="020B0604020202020204" pitchFamily="34" charset="0"/>
                <a:ea typeface="微软雅黑" panose="020B0503020204020204" charset="-122"/>
                <a:cs typeface="+mn-ea"/>
                <a:sym typeface="+mn-ea"/>
              </a:endParaRPr>
            </a:p>
          </p:txBody>
        </p:sp>
        <p:sp>
          <p:nvSpPr>
            <p:cNvPr id="70" name="矩形 69"/>
            <p:cNvSpPr/>
            <p:nvPr/>
          </p:nvSpPr>
          <p:spPr>
            <a:xfrm>
              <a:off x="8803514" y="4797349"/>
              <a:ext cx="1820943" cy="27699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 </a:t>
              </a:r>
              <a:endPar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1" name="文本框 70"/>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04</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72" name="组合 71"/>
          <p:cNvGrpSpPr/>
          <p:nvPr/>
        </p:nvGrpSpPr>
        <p:grpSpPr>
          <a:xfrm>
            <a:off x="4735562" y="3306492"/>
            <a:ext cx="7369175" cy="764447"/>
            <a:chOff x="4532498" y="4323460"/>
            <a:chExt cx="7369175" cy="764447"/>
          </a:xfrm>
        </p:grpSpPr>
        <p:sp>
          <p:nvSpPr>
            <p:cNvPr id="78" name="文本框 77"/>
            <p:cNvSpPr txBox="1"/>
            <p:nvPr/>
          </p:nvSpPr>
          <p:spPr>
            <a:xfrm>
              <a:off x="5274178" y="4359020"/>
              <a:ext cx="6627495" cy="46037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400" noProof="0">
                  <a:ln>
                    <a:noFill/>
                  </a:ln>
                  <a:solidFill>
                    <a:prstClr val="white"/>
                  </a:solidFill>
                  <a:effectLst/>
                  <a:uLnTx/>
                  <a:uFillTx/>
                  <a:latin typeface="Arial" panose="020B0604020202020204" pitchFamily="34" charset="0"/>
                  <a:ea typeface="微软雅黑" panose="020B0503020204020204" charset="-122"/>
                  <a:cs typeface="+mn-ea"/>
                  <a:sym typeface="Wingdings" panose="05000000000000000000" pitchFamily="2" charset="2"/>
                </a:rPr>
                <a:t>Method</a:t>
              </a:r>
              <a:endParaRPr lang="en-US" altLang="zh-CN" sz="2400" noProof="0">
                <a:ln>
                  <a:noFill/>
                </a:ln>
                <a:solidFill>
                  <a:prstClr val="white"/>
                </a:solidFill>
                <a:effectLst/>
                <a:uLnTx/>
                <a:uFillTx/>
                <a:latin typeface="Arial" panose="020B0604020202020204" pitchFamily="34" charset="0"/>
                <a:ea typeface="微软雅黑" panose="020B0503020204020204" charset="-122"/>
                <a:cs typeface="+mn-ea"/>
                <a:sym typeface="Wingdings" panose="05000000000000000000" pitchFamily="2" charset="2"/>
              </a:endParaRPr>
            </a:p>
          </p:txBody>
        </p:sp>
        <p:sp>
          <p:nvSpPr>
            <p:cNvPr id="79" name="矩形 78"/>
            <p:cNvSpPr/>
            <p:nvPr/>
          </p:nvSpPr>
          <p:spPr>
            <a:xfrm>
              <a:off x="5293416" y="4810908"/>
              <a:ext cx="192005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 </a:t>
              </a:r>
              <a:endPar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80" name="文本框 79"/>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10" name="文本框 9"/>
          <p:cNvSpPr txBox="1"/>
          <p:nvPr>
            <p:custDataLst>
              <p:tags r:id="rId1"/>
            </p:custDataLst>
          </p:nvPr>
        </p:nvSpPr>
        <p:spPr>
          <a:xfrm>
            <a:off x="4741627" y="5152947"/>
            <a:ext cx="971082" cy="5835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05</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 name="文本框 10"/>
          <p:cNvSpPr txBox="1"/>
          <p:nvPr>
            <p:custDataLst>
              <p:tags r:id="rId2"/>
            </p:custDataLst>
          </p:nvPr>
        </p:nvSpPr>
        <p:spPr>
          <a:xfrm>
            <a:off x="5496845" y="5147845"/>
            <a:ext cx="6141569" cy="521970"/>
          </a:xfrm>
          <a:prstGeom prst="rect">
            <a:avLst/>
          </a:prstGeom>
          <a:noFill/>
        </p:spPr>
        <p:txBody>
          <a:bodyPr wrap="square" rtlCol="0">
            <a:spAutoFit/>
          </a:bodyPr>
          <a:lstStyle/>
          <a:p>
            <a:pPr lvl="0" algn="l">
              <a:spcBef>
                <a:spcPts val="0"/>
              </a:spcBef>
              <a:spcAft>
                <a:spcPts val="0"/>
              </a:spcAft>
              <a:buClrTx/>
              <a:buSzTx/>
              <a:buFontTx/>
              <a:defRPr/>
            </a:pPr>
            <a:r>
              <a:rPr lang="en-US" altLang="zh-CN" sz="2400" noProof="0">
                <a:ln>
                  <a:noFill/>
                </a:ln>
                <a:solidFill>
                  <a:prstClr val="white"/>
                </a:solidFill>
                <a:effectLst/>
                <a:uLnTx/>
                <a:uFillTx/>
                <a:latin typeface="Arial" panose="020B0604020202020204" pitchFamily="34" charset="0"/>
                <a:ea typeface="微软雅黑" panose="020B0503020204020204" charset="-122"/>
                <a:cs typeface="+mn-ea"/>
                <a:sym typeface="+mn-ea"/>
              </a:rPr>
              <a:t>Limitations and Conclusion</a:t>
            </a:r>
            <a:endParaRPr lang="en-US" altLang="zh-CN" sz="2400" noProof="0">
              <a:ln>
                <a:noFill/>
              </a:ln>
              <a:solidFill>
                <a:prstClr val="white"/>
              </a:solidFill>
              <a:effectLst/>
              <a:uLnTx/>
              <a:uFillTx/>
              <a:latin typeface="Arial" panose="020B0604020202020204" pitchFamily="34" charset="0"/>
              <a:ea typeface="微软雅黑" panose="020B0503020204020204" charset="-122"/>
              <a:cs typeface="+mn-ea"/>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cstate="screen"/>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文本框 23"/>
          <p:cNvSpPr txBox="1"/>
          <p:nvPr/>
        </p:nvSpPr>
        <p:spPr>
          <a:xfrm>
            <a:off x="1515110" y="2961640"/>
            <a:ext cx="4856480" cy="3415030"/>
          </a:xfrm>
          <a:prstGeom prst="rect">
            <a:avLst/>
          </a:prstGeom>
          <a:noFill/>
        </p:spPr>
        <p:txBody>
          <a:bodyPr wrap="square" rtlCol="0">
            <a:spAutoFit/>
          </a:bodyPr>
          <a:lstStyle/>
          <a:p>
            <a:pPr marL="0" marR="0" lvl="0" algn="dist" defTabSz="914400" rtl="0" eaLnBrk="1" fontAlgn="auto" latinLnBrk="0" hangingPunct="1">
              <a:lnSpc>
                <a:spcPct val="100000"/>
              </a:lnSpc>
              <a:spcBef>
                <a:spcPts val="0"/>
              </a:spcBef>
              <a:spcAft>
                <a:spcPts val="0"/>
              </a:spcAft>
              <a:buClrTx/>
              <a:buSzTx/>
              <a:buFontTx/>
              <a:buNone/>
              <a:defRPr/>
            </a:pPr>
            <a:r>
              <a:rPr lang="zh-CN" altLang="en-US" sz="5400" b="1" spc="300" noProof="0" dirty="0">
                <a:ln>
                  <a:noFill/>
                </a:ln>
                <a:solidFill>
                  <a:srgbClr val="9A0001"/>
                </a:solidFill>
                <a:effectLst/>
                <a:uLnTx/>
                <a:uFillTx/>
                <a:latin typeface="Arial" panose="020B0604020202020204" pitchFamily="34" charset="0"/>
                <a:ea typeface="微软雅黑" panose="020B0503020204020204" charset="-122"/>
                <a:cs typeface="+mn-ea"/>
                <a:sym typeface="Wingdings" panose="05000000000000000000" pitchFamily="2" charset="2"/>
              </a:rPr>
              <a:t>Introduction</a:t>
            </a:r>
            <a:endParaRPr lang="en-US" altLang="zh-CN" sz="5400" spc="0" noProof="0">
              <a:latin typeface="Arial" panose="020B0604020202020204" pitchFamily="34" charset="0"/>
              <a:cs typeface="+mn-ea"/>
              <a:sym typeface="Wingdings" panose="05000000000000000000" pitchFamily="2" charset="2"/>
            </a:endParaRPr>
          </a:p>
          <a:p>
            <a:pPr marL="0" marR="0" lvl="0" algn="dist" defTabSz="914400" rtl="0" eaLnBrk="1" fontAlgn="auto" latinLnBrk="0" hangingPunct="1">
              <a:lnSpc>
                <a:spcPct val="100000"/>
              </a:lnSpc>
              <a:spcBef>
                <a:spcPts val="0"/>
              </a:spcBef>
              <a:spcAft>
                <a:spcPts val="0"/>
              </a:spcAft>
              <a:buClrTx/>
              <a:buSzTx/>
              <a:buFontTx/>
              <a:buNone/>
              <a:defRPr/>
            </a:pPr>
            <a:endParaRPr lang="zh-CN" altLang="en-US" sz="5400" b="1" spc="300" noProof="0" dirty="0">
              <a:ln>
                <a:noFill/>
              </a:ln>
              <a:solidFill>
                <a:srgbClr val="9A0001"/>
              </a:solidFill>
              <a:effectLst/>
              <a:uLnTx/>
              <a:uFillTx/>
              <a:latin typeface="Arial" panose="020B0604020202020204" pitchFamily="34" charset="0"/>
              <a:ea typeface="微软雅黑" panose="020B0503020204020204" charset="-122"/>
              <a:cs typeface="+mn-ea"/>
              <a:sym typeface="Wingdings" panose="05000000000000000000" pitchFamily="2" charset="2"/>
            </a:endParaRPr>
          </a:p>
          <a:p>
            <a:pPr marL="0" marR="0" lvl="0" indent="0" algn="dist" defTabSz="914400" rtl="0" eaLnBrk="1" fontAlgn="auto" latinLnBrk="0" hangingPunct="1">
              <a:lnSpc>
                <a:spcPct val="100000"/>
              </a:lnSpc>
              <a:spcBef>
                <a:spcPts val="0"/>
              </a:spcBef>
              <a:spcAft>
                <a:spcPts val="0"/>
              </a:spcAft>
              <a:buClrTx/>
              <a:buSzTx/>
              <a:buFontTx/>
              <a:buNone/>
              <a:defRPr/>
            </a:pPr>
            <a:endParaRPr lang="zh-CN" altLang="en-US" sz="5400" dirty="0">
              <a:latin typeface="黑体" panose="02010609060101010101" pitchFamily="49" charset="-122"/>
              <a:ea typeface="黑体" panose="02010609060101010101" pitchFamily="49" charset="-122"/>
              <a:sym typeface="Wingdings" panose="05000000000000000000" pitchFamily="2" charset="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2" name="矩形 71"/>
          <p:cNvSpPr/>
          <p:nvPr/>
        </p:nvSpPr>
        <p:spPr>
          <a:xfrm>
            <a:off x="1514931" y="3910893"/>
            <a:ext cx="506527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charset="-122"/>
                <a:cs typeface="+mn-ea"/>
                <a:sym typeface="Arial" panose="020B0604020202020204" pitchFamily="34" charset="0"/>
              </a:rPr>
              <a:t> </a:t>
            </a:r>
            <a:endParaRPr kumimoji="0" lang="zh-CN" altLang="en-US"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en-US" altLang="zh-CN" dirty="0"/>
          </a:p>
        </p:txBody>
      </p:sp>
      <p:sp>
        <p:nvSpPr>
          <p:cNvPr id="8" name="灯片编号占位符 7"/>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9" name="文本框 8"/>
          <p:cNvSpPr txBox="1"/>
          <p:nvPr/>
        </p:nvSpPr>
        <p:spPr>
          <a:xfrm>
            <a:off x="443230" y="901065"/>
            <a:ext cx="11583670" cy="1322070"/>
          </a:xfrm>
          <a:prstGeom prst="rect">
            <a:avLst/>
          </a:prstGeom>
          <a:noFill/>
        </p:spPr>
        <p:txBody>
          <a:bodyPr wrap="square" rtlCol="0" anchor="t">
            <a:spAutoFit/>
          </a:bodyPr>
          <a:p>
            <a:pPr marL="342900" indent="-342900" algn="l">
              <a:buFont typeface="Wingdings" panose="05000000000000000000" charset="0"/>
              <a:buChar char="Ø"/>
            </a:pPr>
            <a:r>
              <a:rPr lang="zh-CN" altLang="en-US" sz="1600" dirty="0" smtClean="0">
                <a:latin typeface="Arial" panose="020B0604020202020204" pitchFamily="34" charset="0"/>
                <a:ea typeface="微软雅黑" panose="020B0503020204020204" charset="-122"/>
                <a:cs typeface="+mn-ea"/>
                <a:sym typeface="Arial" panose="020B0604020202020204" pitchFamily="34" charset="0"/>
              </a:rPr>
              <a:t>伴随着医疗软硬设备的发展以及人们对身体健康的重视，越来越多的医疗数据可以从医疗机构中获取，其中包括</a:t>
            </a:r>
            <a:r>
              <a:rPr lang="en-US" altLang="zh-CN" sz="1600" dirty="0" smtClean="0">
                <a:solidFill>
                  <a:srgbClr val="FF0000"/>
                </a:solidFill>
                <a:latin typeface="Arial" panose="020B0604020202020204" pitchFamily="34" charset="0"/>
                <a:ea typeface="微软雅黑" panose="020B0503020204020204" charset="-122"/>
                <a:cs typeface="+mn-ea"/>
                <a:sym typeface="Arial" panose="020B0604020202020204" pitchFamily="34" charset="0"/>
              </a:rPr>
              <a:t>O</a:t>
            </a:r>
            <a:r>
              <a:rPr lang="zh-CN" altLang="en-US" sz="1600" dirty="0" smtClean="0">
                <a:solidFill>
                  <a:srgbClr val="FF0000"/>
                </a:solidFill>
                <a:latin typeface="Arial" panose="020B0604020202020204" pitchFamily="34" charset="0"/>
                <a:ea typeface="微软雅黑" panose="020B0503020204020204" charset="-122"/>
                <a:cs typeface="+mn-ea"/>
                <a:sym typeface="Arial" panose="020B0604020202020204" pitchFamily="34" charset="0"/>
              </a:rPr>
              <a:t>CT，病理切片，心电信号</a:t>
            </a:r>
            <a:r>
              <a:rPr lang="zh-CN" altLang="en-US" sz="1600" dirty="0" smtClean="0">
                <a:latin typeface="Arial" panose="020B0604020202020204" pitchFamily="34" charset="0"/>
                <a:ea typeface="微软雅黑" panose="020B0503020204020204" charset="-122"/>
                <a:cs typeface="+mn-ea"/>
                <a:sym typeface="Arial" panose="020B0604020202020204" pitchFamily="34" charset="0"/>
              </a:rPr>
              <a:t>等多种类型的图像数据。</a:t>
            </a:r>
            <a:endParaRPr lang="zh-CN" altLang="en-US" sz="1600" dirty="0" smtClean="0">
              <a:latin typeface="Arial" panose="020B0604020202020204" pitchFamily="34" charset="0"/>
              <a:ea typeface="微软雅黑" panose="020B0503020204020204" charset="-122"/>
              <a:cs typeface="+mn-ea"/>
              <a:sym typeface="Arial" panose="020B0604020202020204" pitchFamily="34" charset="0"/>
            </a:endParaRPr>
          </a:p>
          <a:p>
            <a:pPr algn="l"/>
            <a:endParaRPr lang="zh-CN" altLang="en-US" sz="16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r>
              <a:rPr lang="zh-CN" altLang="en-US" sz="1600" dirty="0" smtClean="0">
                <a:latin typeface="Arial" panose="020B0604020202020204" pitchFamily="34" charset="0"/>
                <a:ea typeface="微软雅黑" panose="020B0503020204020204" charset="-122"/>
                <a:cs typeface="+mn-ea"/>
                <a:sym typeface="Arial" panose="020B0604020202020204" pitchFamily="34" charset="0"/>
              </a:rPr>
              <a:t>这些医疗数据对患者疾病诊断发挥着重要作用，但同时它们的激增给医生的带来极大的工作量以及负担。人工智能（AI）技术可以很好的结合医疗图像来辅助医生完成诊断，例如</a:t>
            </a:r>
            <a:r>
              <a:rPr lang="zh-CN" altLang="en-US" sz="1600" dirty="0" smtClean="0">
                <a:solidFill>
                  <a:srgbClr val="FF0000"/>
                </a:solidFill>
                <a:latin typeface="Arial" panose="020B0604020202020204" pitchFamily="34" charset="0"/>
                <a:ea typeface="微软雅黑" panose="020B0503020204020204" charset="-122"/>
                <a:cs typeface="+mn-ea"/>
                <a:sym typeface="Arial" panose="020B0604020202020204" pitchFamily="34" charset="0"/>
              </a:rPr>
              <a:t>眼部疾病分级</a:t>
            </a:r>
            <a:r>
              <a:rPr lang="zh-CN" altLang="en-US" sz="1600" dirty="0" smtClean="0">
                <a:latin typeface="Arial" panose="020B0604020202020204" pitchFamily="34" charset="0"/>
                <a:ea typeface="微软雅黑" panose="020B0503020204020204" charset="-122"/>
                <a:cs typeface="+mn-ea"/>
                <a:sym typeface="Arial" panose="020B0604020202020204" pitchFamily="34" charset="0"/>
              </a:rPr>
              <a:t>，</a:t>
            </a:r>
            <a:r>
              <a:rPr lang="zh-CN" altLang="en-US" sz="1600" dirty="0" smtClean="0">
                <a:solidFill>
                  <a:srgbClr val="FF0000"/>
                </a:solidFill>
                <a:latin typeface="Arial" panose="020B0604020202020204" pitchFamily="34" charset="0"/>
                <a:ea typeface="微软雅黑" panose="020B0503020204020204" charset="-122"/>
                <a:cs typeface="+mn-ea"/>
                <a:sym typeface="Arial" panose="020B0604020202020204" pitchFamily="34" charset="0"/>
              </a:rPr>
              <a:t>癌症初筛</a:t>
            </a:r>
            <a:r>
              <a:rPr lang="zh-CN" altLang="en-US" sz="1600" dirty="0" smtClean="0">
                <a:latin typeface="Arial" panose="020B0604020202020204" pitchFamily="34" charset="0"/>
                <a:ea typeface="微软雅黑" panose="020B0503020204020204" charset="-122"/>
                <a:cs typeface="+mn-ea"/>
                <a:sym typeface="Arial" panose="020B0604020202020204" pitchFamily="34" charset="0"/>
              </a:rPr>
              <a:t>等。</a:t>
            </a:r>
            <a:endParaRPr lang="zh-CN" altLang="en-US" sz="1600" dirty="0" smtClean="0">
              <a:latin typeface="Arial" panose="020B0604020202020204" pitchFamily="34" charset="0"/>
              <a:ea typeface="微软雅黑" panose="020B0503020204020204" charset="-122"/>
              <a:cs typeface="+mn-ea"/>
              <a:sym typeface="Arial" panose="020B0604020202020204" pitchFamily="34" charset="0"/>
            </a:endParaRPr>
          </a:p>
        </p:txBody>
      </p:sp>
      <p:pic>
        <p:nvPicPr>
          <p:cNvPr id="68" name="图片 67" descr="HR"/>
          <p:cNvPicPr>
            <a:picLocks noChangeAspect="1"/>
          </p:cNvPicPr>
          <p:nvPr>
            <p:custDataLst>
              <p:tags r:id="rId1"/>
            </p:custDataLst>
          </p:nvPr>
        </p:nvPicPr>
        <p:blipFill>
          <a:blip r:embed="rId2"/>
          <a:stretch>
            <a:fillRect/>
          </a:stretch>
        </p:blipFill>
        <p:spPr>
          <a:xfrm>
            <a:off x="5260340" y="2242185"/>
            <a:ext cx="1800000" cy="1800000"/>
          </a:xfrm>
          <a:prstGeom prst="rect">
            <a:avLst/>
          </a:prstGeom>
        </p:spPr>
      </p:pic>
      <p:sp>
        <p:nvSpPr>
          <p:cNvPr id="11" name="文本框 10"/>
          <p:cNvSpPr txBox="1"/>
          <p:nvPr/>
        </p:nvSpPr>
        <p:spPr>
          <a:xfrm>
            <a:off x="8372475" y="4124325"/>
            <a:ext cx="2860040" cy="245110"/>
          </a:xfrm>
          <a:prstGeom prst="rect">
            <a:avLst/>
          </a:prstGeom>
          <a:noFill/>
        </p:spPr>
        <p:txBody>
          <a:bodyPr wrap="square" rtlCol="0" anchor="t">
            <a:spAutoFit/>
          </a:bodyPr>
          <a:p>
            <a:pPr algn="ctr"/>
            <a:r>
              <a:rPr lang="en-US" altLang="zh-CN" sz="1000" dirty="0" smtClean="0">
                <a:solidFill>
                  <a:schemeClr val="tx1"/>
                </a:solidFill>
                <a:latin typeface="Arial" panose="020B0604020202020204" pitchFamily="34" charset="0"/>
                <a:ea typeface="微软雅黑" panose="020B0503020204020204" charset="-122"/>
                <a:cs typeface="+mn-ea"/>
                <a:sym typeface="Arial" panose="020B0604020202020204" pitchFamily="34" charset="0"/>
              </a:rPr>
              <a:t>EGG</a:t>
            </a:r>
            <a:endParaRPr lang="en-US" altLang="zh-CN" sz="1000" dirty="0" smtClean="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2" name="文本框 11"/>
          <p:cNvSpPr txBox="1"/>
          <p:nvPr>
            <p:custDataLst>
              <p:tags r:id="rId3"/>
            </p:custDataLst>
          </p:nvPr>
        </p:nvSpPr>
        <p:spPr>
          <a:xfrm>
            <a:off x="1109345" y="4100195"/>
            <a:ext cx="2860040" cy="245110"/>
          </a:xfrm>
          <a:prstGeom prst="rect">
            <a:avLst/>
          </a:prstGeom>
          <a:noFill/>
        </p:spPr>
        <p:txBody>
          <a:bodyPr wrap="square" rtlCol="0" anchor="t">
            <a:spAutoFit/>
          </a:bodyPr>
          <a:p>
            <a:pPr algn="ctr"/>
            <a:r>
              <a:rPr lang="en-US" altLang="zh-CN" sz="1000" dirty="0" smtClean="0">
                <a:solidFill>
                  <a:schemeClr val="tx1"/>
                </a:solidFill>
                <a:latin typeface="Arial" panose="020B0604020202020204" pitchFamily="34" charset="0"/>
                <a:ea typeface="微软雅黑" panose="020B0503020204020204" charset="-122"/>
                <a:cs typeface="+mn-ea"/>
                <a:sym typeface="Arial" panose="020B0604020202020204" pitchFamily="34" charset="0"/>
              </a:rPr>
              <a:t>OCT</a:t>
            </a:r>
            <a:endParaRPr lang="en-US" altLang="zh-CN" sz="1000" dirty="0" smtClean="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4" name="文本框 13"/>
          <p:cNvSpPr txBox="1"/>
          <p:nvPr>
            <p:custDataLst>
              <p:tags r:id="rId4"/>
            </p:custDataLst>
          </p:nvPr>
        </p:nvSpPr>
        <p:spPr>
          <a:xfrm>
            <a:off x="4798060" y="4123055"/>
            <a:ext cx="2860040" cy="245110"/>
          </a:xfrm>
          <a:prstGeom prst="rect">
            <a:avLst/>
          </a:prstGeom>
          <a:noFill/>
        </p:spPr>
        <p:txBody>
          <a:bodyPr wrap="square" rtlCol="0" anchor="t">
            <a:spAutoFit/>
          </a:bodyPr>
          <a:p>
            <a:pPr algn="ctr"/>
            <a:r>
              <a:rPr lang="zh-CN" altLang="en-US" sz="1000" dirty="0" smtClean="0">
                <a:latin typeface="Arial" panose="020B0604020202020204" pitchFamily="34" charset="0"/>
                <a:ea typeface="微软雅黑" panose="020B0503020204020204" charset="-122"/>
                <a:cs typeface="+mn-ea"/>
                <a:sym typeface="Arial" panose="020B0604020202020204" pitchFamily="34" charset="0"/>
              </a:rPr>
              <a:t>乳腺癌病理切片</a:t>
            </a:r>
            <a:endParaRPr lang="zh-CN" altLang="en-US" sz="1000" dirty="0" smtClean="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3" name="图片 2"/>
          <p:cNvPicPr>
            <a:picLocks noChangeAspect="1"/>
          </p:cNvPicPr>
          <p:nvPr/>
        </p:nvPicPr>
        <p:blipFill>
          <a:blip r:embed="rId5"/>
          <a:stretch>
            <a:fillRect/>
          </a:stretch>
        </p:blipFill>
        <p:spPr>
          <a:xfrm>
            <a:off x="1639570" y="2242185"/>
            <a:ext cx="1800000" cy="1800000"/>
          </a:xfrm>
          <a:prstGeom prst="rect">
            <a:avLst/>
          </a:prstGeom>
        </p:spPr>
      </p:pic>
      <p:pic>
        <p:nvPicPr>
          <p:cNvPr id="4" name="图片 0"/>
          <p:cNvPicPr>
            <a:picLocks noChangeAspect="1"/>
          </p:cNvPicPr>
          <p:nvPr/>
        </p:nvPicPr>
        <p:blipFill>
          <a:blip r:embed="rId6"/>
          <a:stretch>
            <a:fillRect/>
          </a:stretch>
        </p:blipFill>
        <p:spPr>
          <a:xfrm>
            <a:off x="8596630" y="2478405"/>
            <a:ext cx="2178050" cy="1327150"/>
          </a:xfrm>
          <a:prstGeom prst="rect">
            <a:avLst/>
          </a:prstGeom>
        </p:spPr>
      </p:pic>
      <p:sp>
        <p:nvSpPr>
          <p:cNvPr id="6" name="文本框 5"/>
          <p:cNvSpPr txBox="1"/>
          <p:nvPr/>
        </p:nvSpPr>
        <p:spPr>
          <a:xfrm>
            <a:off x="318770" y="4477385"/>
            <a:ext cx="6135370" cy="2030095"/>
          </a:xfrm>
          <a:prstGeom prst="rect">
            <a:avLst/>
          </a:prstGeom>
          <a:noFill/>
        </p:spPr>
        <p:txBody>
          <a:bodyPr wrap="square" rtlCol="0" anchor="t">
            <a:spAutoFit/>
          </a:bodyPr>
          <a:p>
            <a:pPr marL="342900" indent="-342900" algn="l">
              <a:buFont typeface="Wingdings" panose="05000000000000000000" charset="0"/>
              <a:buChar char="Ø"/>
            </a:pP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mn-ea"/>
              </a:rPr>
              <a:t>现有的基于AI的医疗图像任务</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通常采用的是</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集中式学习</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的方法，它需要把各个医疗机构或客户端的数据收集到中央服务器中进行模型训练。</a:t>
            </a: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这在一些</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自然图像的任务</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当中是可行的。</a:t>
            </a: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然而集中式学习的方案在</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医疗场景</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中是不现实的，主要原因是由于考虑到患者</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医疗数据的隐私性以及相关政策法规</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，使得各个医疗机构很难把本地的医疗数据</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共享到中央服务器</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当中。</a:t>
            </a: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p:txBody>
      </p:sp>
      <p:grpSp>
        <p:nvGrpSpPr>
          <p:cNvPr id="20" name="组合 19"/>
          <p:cNvGrpSpPr/>
          <p:nvPr/>
        </p:nvGrpSpPr>
        <p:grpSpPr>
          <a:xfrm>
            <a:off x="6254115" y="4457065"/>
            <a:ext cx="6079490" cy="1812290"/>
            <a:chOff x="726" y="5120"/>
            <a:chExt cx="9067" cy="3556"/>
          </a:xfrm>
        </p:grpSpPr>
        <p:sp>
          <p:nvSpPr>
            <p:cNvPr id="21" name="矩形 20"/>
            <p:cNvSpPr/>
            <p:nvPr/>
          </p:nvSpPr>
          <p:spPr>
            <a:xfrm>
              <a:off x="726" y="6500"/>
              <a:ext cx="3273" cy="699"/>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集中式</a:t>
              </a:r>
              <a:r>
                <a:rPr lang="zh-CN" altLang="en-US"/>
                <a:t>学习</a:t>
              </a:r>
              <a:endParaRPr lang="zh-CN" altLang="en-US"/>
            </a:p>
          </p:txBody>
        </p:sp>
        <p:sp>
          <p:nvSpPr>
            <p:cNvPr id="22" name="左大括号 21"/>
            <p:cNvSpPr/>
            <p:nvPr/>
          </p:nvSpPr>
          <p:spPr>
            <a:xfrm>
              <a:off x="4085" y="5486"/>
              <a:ext cx="595" cy="2727"/>
            </a:xfrm>
            <a:prstGeom prst="leftBrace">
              <a:avLst>
                <a:gd name="adj1" fmla="val 200000"/>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nvSpPr>
          <p:spPr>
            <a:xfrm>
              <a:off x="5810" y="5134"/>
              <a:ext cx="3286" cy="782"/>
            </a:xfrm>
            <a:prstGeom prst="rect">
              <a:avLst/>
            </a:prstGeom>
            <a:noFill/>
          </p:spPr>
          <p:txBody>
            <a:bodyPr wrap="square" rtlCol="0">
              <a:spAutoFit/>
            </a:bodyPr>
            <a:p>
              <a:pPr marL="342900" indent="-342900" algn="ctr">
                <a:buFont typeface="Wingdings" panose="05000000000000000000" charset="0"/>
                <a:buChar char="Ø"/>
              </a:pPr>
              <a:r>
                <a:rPr lang="zh-CN" altLang="en-US" sz="2000" dirty="0" smtClean="0">
                  <a:latin typeface="Arial" panose="020B0604020202020204" pitchFamily="34" charset="0"/>
                  <a:ea typeface="微软雅黑" panose="020B0503020204020204" charset="-122"/>
                  <a:cs typeface="+mn-ea"/>
                  <a:sym typeface="Arial" panose="020B0604020202020204" pitchFamily="34" charset="0"/>
                </a:rPr>
                <a:t>模型</a:t>
              </a:r>
              <a:r>
                <a:rPr lang="zh-CN" altLang="en-US" sz="2000" dirty="0" smtClean="0">
                  <a:latin typeface="Arial" panose="020B0604020202020204" pitchFamily="34" charset="0"/>
                  <a:ea typeface="微软雅黑" panose="020B0503020204020204" charset="-122"/>
                  <a:cs typeface="+mn-ea"/>
                  <a:sym typeface="Arial" panose="020B0604020202020204" pitchFamily="34" charset="0"/>
                </a:rPr>
                <a:t>泛化性</a:t>
              </a:r>
              <a:endParaRPr lang="zh-CN" altLang="en-US" sz="2000" dirty="0" smtClean="0">
                <a:latin typeface="Arial" panose="020B0604020202020204" pitchFamily="34" charset="0"/>
                <a:ea typeface="微软雅黑" panose="020B0503020204020204" charset="-122"/>
                <a:cs typeface="+mn-ea"/>
                <a:sym typeface="Arial" panose="020B0604020202020204" pitchFamily="34" charset="0"/>
              </a:endParaRPr>
            </a:p>
          </p:txBody>
        </p:sp>
        <p:sp>
          <p:nvSpPr>
            <p:cNvPr id="25" name="文本框 24"/>
            <p:cNvSpPr txBox="1"/>
            <p:nvPr>
              <p:custDataLst>
                <p:tags r:id="rId7"/>
              </p:custDataLst>
            </p:nvPr>
          </p:nvSpPr>
          <p:spPr>
            <a:xfrm>
              <a:off x="5917" y="7894"/>
              <a:ext cx="3876" cy="782"/>
            </a:xfrm>
            <a:prstGeom prst="rect">
              <a:avLst/>
            </a:prstGeom>
            <a:noFill/>
          </p:spPr>
          <p:txBody>
            <a:bodyPr wrap="square" rtlCol="0">
              <a:spAutoFit/>
            </a:bodyPr>
            <a:p>
              <a:pPr marL="342900" indent="-342900" algn="l">
                <a:buFont typeface="Wingdings" panose="05000000000000000000" charset="0"/>
                <a:buChar char="Ø"/>
              </a:pPr>
              <a:r>
                <a:rPr lang="zh-CN" altLang="en-US" sz="2000" dirty="0" smtClean="0">
                  <a:latin typeface="Arial" panose="020B0604020202020204" pitchFamily="34" charset="0"/>
                  <a:ea typeface="微软雅黑" panose="020B0503020204020204" charset="-122"/>
                  <a:cs typeface="+mn-ea"/>
                  <a:sym typeface="Arial" panose="020B0604020202020204" pitchFamily="34" charset="0"/>
                </a:rPr>
                <a:t>数据隐私（需要</a:t>
              </a:r>
              <a:r>
                <a:rPr lang="zh-CN" altLang="en-US" sz="2000" dirty="0" smtClean="0">
                  <a:latin typeface="Arial" panose="020B0604020202020204" pitchFamily="34" charset="0"/>
                  <a:ea typeface="微软雅黑" panose="020B0503020204020204" charset="-122"/>
                  <a:cs typeface="+mn-ea"/>
                  <a:sym typeface="Arial" panose="020B0604020202020204" pitchFamily="34" charset="0"/>
                </a:rPr>
                <a:t>共享数据）</a:t>
              </a:r>
              <a:endParaRPr lang="zh-CN" altLang="en-US" sz="2000" dirty="0" smtClean="0">
                <a:latin typeface="Arial" panose="020B0604020202020204" pitchFamily="34" charset="0"/>
                <a:ea typeface="微软雅黑" panose="020B0503020204020204" charset="-122"/>
                <a:cs typeface="+mn-ea"/>
                <a:sym typeface="Arial" panose="020B0604020202020204" pitchFamily="34" charset="0"/>
              </a:endParaRPr>
            </a:p>
          </p:txBody>
        </p:sp>
        <p:sp>
          <p:nvSpPr>
            <p:cNvPr id="26" name="文本框 25"/>
            <p:cNvSpPr txBox="1"/>
            <p:nvPr/>
          </p:nvSpPr>
          <p:spPr>
            <a:xfrm>
              <a:off x="4750" y="5120"/>
              <a:ext cx="1170" cy="782"/>
            </a:xfrm>
            <a:prstGeom prst="rect">
              <a:avLst/>
            </a:prstGeom>
            <a:noFill/>
          </p:spPr>
          <p:txBody>
            <a:bodyPr wrap="square" rtlCol="0" anchor="t">
              <a:spAutoFit/>
            </a:bodyPr>
            <a:p>
              <a:pPr algn="ctr"/>
              <a:r>
                <a:rPr lang="zh-CN" altLang="en-US" sz="2000" dirty="0" smtClean="0">
                  <a:latin typeface="Arial" panose="020B0604020202020204" pitchFamily="34" charset="0"/>
                  <a:ea typeface="微软雅黑" panose="020B0503020204020204" charset="-122"/>
                  <a:cs typeface="+mn-ea"/>
                  <a:sym typeface="Arial" panose="020B0604020202020204" pitchFamily="34" charset="0"/>
                </a:rPr>
                <a:t>优点：</a:t>
              </a:r>
              <a:endParaRPr lang="zh-CN" altLang="en-US" sz="2000" dirty="0" smtClean="0">
                <a:latin typeface="Arial" panose="020B0604020202020204" pitchFamily="34" charset="0"/>
                <a:ea typeface="微软雅黑" panose="020B0503020204020204" charset="-122"/>
                <a:cs typeface="+mn-ea"/>
                <a:sym typeface="Arial" panose="020B0604020202020204" pitchFamily="34" charset="0"/>
              </a:endParaRPr>
            </a:p>
          </p:txBody>
        </p:sp>
        <p:sp>
          <p:nvSpPr>
            <p:cNvPr id="27" name="文本框 26"/>
            <p:cNvSpPr txBox="1"/>
            <p:nvPr/>
          </p:nvSpPr>
          <p:spPr>
            <a:xfrm>
              <a:off x="4696" y="7893"/>
              <a:ext cx="1221" cy="782"/>
            </a:xfrm>
            <a:prstGeom prst="rect">
              <a:avLst/>
            </a:prstGeom>
            <a:noFill/>
          </p:spPr>
          <p:txBody>
            <a:bodyPr wrap="square" rtlCol="0" anchor="t">
              <a:spAutoFit/>
            </a:bodyPr>
            <a:p>
              <a:pPr algn="ctr"/>
              <a:r>
                <a:rPr lang="zh-CN" altLang="en-US" sz="2000" dirty="0" smtClean="0">
                  <a:latin typeface="Arial" panose="020B0604020202020204" pitchFamily="34" charset="0"/>
                  <a:ea typeface="微软雅黑" panose="020B0503020204020204" charset="-122"/>
                  <a:cs typeface="+mn-ea"/>
                  <a:sym typeface="Arial" panose="020B0604020202020204" pitchFamily="34" charset="0"/>
                </a:rPr>
                <a:t>缺点：</a:t>
              </a:r>
              <a:endParaRPr lang="zh-CN" altLang="en-US" sz="2000" dirty="0" smtClean="0">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Introduction</a:t>
            </a:r>
            <a:endParaRPr dirty="0"/>
          </a:p>
        </p:txBody>
      </p:sp>
      <p:sp>
        <p:nvSpPr>
          <p:cNvPr id="8" name="灯片编号占位符 7"/>
          <p:cNvSpPr>
            <a:spLocks noGrp="1"/>
          </p:cNvSpPr>
          <p:nvPr>
            <p:ph type="sldNum" sz="quarter" idx="4"/>
          </p:nvPr>
        </p:nvSpPr>
        <p:spPr>
          <a:xfrm>
            <a:off x="9005791" y="7861203"/>
            <a:ext cx="2743200" cy="292196"/>
          </a:xfrm>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19" name="文本框 18"/>
          <p:cNvSpPr txBox="1"/>
          <p:nvPr/>
        </p:nvSpPr>
        <p:spPr>
          <a:xfrm>
            <a:off x="506730" y="1031875"/>
            <a:ext cx="11358880" cy="1599565"/>
          </a:xfrm>
          <a:prstGeom prst="rect">
            <a:avLst/>
          </a:prstGeom>
          <a:noFill/>
        </p:spPr>
        <p:txBody>
          <a:bodyPr wrap="square" rtlCol="0" anchor="t">
            <a:spAutoFit/>
          </a:bodyPr>
          <a:p>
            <a:pPr marL="342900" indent="-342900" algn="l">
              <a:buFont typeface="Wingdings" panose="05000000000000000000" charset="0"/>
              <a:buChar char="Ø"/>
            </a:pP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联邦学习（Federated Learning，简称FL）的提出可以有效地解决上述的问题，它可以在</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保护数据的隐私</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下训练人工智能模型。</a:t>
            </a: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联邦学习作为</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分布式学习</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的一种，相比于分布式学习它更重视</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数据的隐私性</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FedAvg</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作为该领域的第一个工作，提出了</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通用的联邦学习范式</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，为之后的联邦学习打下了基础。</a:t>
            </a: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FedAvg主要的思想是各个客户端采用</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本地数据</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训练一个</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相同模型参数的模型</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，在一定的</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本地训练轮次</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结束之后，选定一定比例的</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客户端</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上传本地模型参数到中央服务器当中进行</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平均聚合</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，聚合完成后</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下发到各个客户端进</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行下一个轮次的训练。最终在一定的通讯轮次下全局模型达到收敛后得到最终的一个</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全局模型</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a:t>
            </a: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p:txBody>
      </p:sp>
      <p:pic>
        <p:nvPicPr>
          <p:cNvPr id="3" name="图片 2" descr="1"/>
          <p:cNvPicPr>
            <a:picLocks noChangeAspect="1"/>
          </p:cNvPicPr>
          <p:nvPr/>
        </p:nvPicPr>
        <p:blipFill>
          <a:blip r:embed="rId1"/>
          <a:stretch>
            <a:fillRect/>
          </a:stretch>
        </p:blipFill>
        <p:spPr>
          <a:xfrm>
            <a:off x="3858895" y="2479675"/>
            <a:ext cx="4178300" cy="2034540"/>
          </a:xfrm>
          <a:prstGeom prst="rect">
            <a:avLst/>
          </a:prstGeom>
        </p:spPr>
      </p:pic>
      <p:sp>
        <p:nvSpPr>
          <p:cNvPr id="7" name="文本框 6"/>
          <p:cNvSpPr txBox="1"/>
          <p:nvPr/>
        </p:nvSpPr>
        <p:spPr>
          <a:xfrm>
            <a:off x="443230" y="4932045"/>
            <a:ext cx="6096000" cy="1168400"/>
          </a:xfrm>
          <a:prstGeom prst="rect">
            <a:avLst/>
          </a:prstGeom>
          <a:noFill/>
        </p:spPr>
        <p:txBody>
          <a:bodyPr wrap="square" rtlCol="0" anchor="t">
            <a:spAutoFit/>
          </a:bodyPr>
          <a:p>
            <a:pPr indent="0" algn="l">
              <a:buFont typeface="Wingdings" panose="05000000000000000000" charset="0"/>
              <a:buNone/>
            </a:pP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联邦学习所面临的两个问题：</a:t>
            </a: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数据异构性：各个客户端数据</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非独立同分布</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（Non Independent Identically Distribution, 简称Non-IID）</a:t>
            </a: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系统异构性：各个参与</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方硬件条件（本地存储以及计算能力）</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的不同以及各个机构可能会定制自己的</a:t>
            </a:r>
            <a:r>
              <a:rPr lang="zh-CN" altLang="en-US" sz="1400" dirty="0" smtClean="0">
                <a:solidFill>
                  <a:schemeClr val="accent1">
                    <a:lumMod val="60000"/>
                    <a:lumOff val="40000"/>
                  </a:schemeClr>
                </a:solidFill>
                <a:latin typeface="Arial" panose="020B0604020202020204" pitchFamily="34" charset="0"/>
                <a:ea typeface="微软雅黑" panose="020B0503020204020204" charset="-122"/>
                <a:cs typeface="+mn-ea"/>
                <a:sym typeface="Arial" panose="020B0604020202020204" pitchFamily="34" charset="0"/>
              </a:rPr>
              <a:t>专属结构模型</a:t>
            </a:r>
            <a:r>
              <a:rPr lang="zh-CN" altLang="en-US" sz="1400" dirty="0" smtClean="0">
                <a:latin typeface="Arial" panose="020B0604020202020204" pitchFamily="34" charset="0"/>
                <a:ea typeface="微软雅黑" panose="020B0503020204020204" charset="-122"/>
                <a:cs typeface="+mn-ea"/>
                <a:sym typeface="Arial" panose="020B0604020202020204" pitchFamily="34" charset="0"/>
              </a:rPr>
              <a:t>。</a:t>
            </a:r>
            <a:endParaRPr lang="zh-CN" altLang="en-US" sz="1400" dirty="0" smtClean="0">
              <a:latin typeface="Arial" panose="020B0604020202020204" pitchFamily="34" charset="0"/>
              <a:ea typeface="微软雅黑" panose="020B0503020204020204" charset="-122"/>
              <a:cs typeface="+mn-ea"/>
              <a:sym typeface="Arial" panose="020B0604020202020204" pitchFamily="34" charset="0"/>
            </a:endParaRPr>
          </a:p>
        </p:txBody>
      </p:sp>
      <p:pic>
        <p:nvPicPr>
          <p:cNvPr id="10" name="图片 9" descr="2"/>
          <p:cNvPicPr>
            <a:picLocks noChangeAspect="1"/>
          </p:cNvPicPr>
          <p:nvPr/>
        </p:nvPicPr>
        <p:blipFill>
          <a:blip r:embed="rId2"/>
          <a:stretch>
            <a:fillRect/>
          </a:stretch>
        </p:blipFill>
        <p:spPr>
          <a:xfrm>
            <a:off x="7292975" y="4782820"/>
            <a:ext cx="4269105" cy="2075180"/>
          </a:xfrm>
          <a:prstGeom prst="rect">
            <a:avLst/>
          </a:prstGeom>
        </p:spPr>
      </p:pic>
      <p:sp>
        <p:nvSpPr>
          <p:cNvPr id="11" name="圆角矩形 10"/>
          <p:cNvSpPr/>
          <p:nvPr/>
        </p:nvSpPr>
        <p:spPr>
          <a:xfrm>
            <a:off x="242570" y="934085"/>
            <a:ext cx="11779250" cy="3647440"/>
          </a:xfrm>
          <a:prstGeom prst="roundRect">
            <a:avLst/>
          </a:prstGeom>
          <a:ln w="19050" cap="flat" cmpd="sng" algn="ctr">
            <a:solidFill>
              <a:schemeClr val="accent1"/>
            </a:solidFill>
            <a:prstDash val="dash"/>
            <a:miter lim="800000"/>
          </a:ln>
        </p:spPr>
        <p:style>
          <a:lnRef idx="0">
            <a:prstClr val="black"/>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Introduction</a:t>
            </a:r>
            <a:endParaRPr dirty="0"/>
          </a:p>
        </p:txBody>
      </p:sp>
      <p:sp>
        <p:nvSpPr>
          <p:cNvPr id="8" name="灯片编号占位符 7"/>
          <p:cNvSpPr>
            <a:spLocks noGrp="1"/>
          </p:cNvSpPr>
          <p:nvPr>
            <p:ph type="sldNum" sz="quarter" idx="4"/>
          </p:nvPr>
        </p:nvSpPr>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3" name="图片 2"/>
          <p:cNvPicPr>
            <a:picLocks noChangeAspect="1"/>
          </p:cNvPicPr>
          <p:nvPr/>
        </p:nvPicPr>
        <p:blipFill>
          <a:blip r:embed="rId1"/>
          <a:stretch>
            <a:fillRect/>
          </a:stretch>
        </p:blipFill>
        <p:spPr>
          <a:xfrm>
            <a:off x="175260" y="958215"/>
            <a:ext cx="5448935" cy="5172075"/>
          </a:xfrm>
          <a:prstGeom prst="rect">
            <a:avLst/>
          </a:prstGeom>
        </p:spPr>
      </p:pic>
      <p:sp>
        <p:nvSpPr>
          <p:cNvPr id="7" name="文本框 6"/>
          <p:cNvSpPr txBox="1"/>
          <p:nvPr/>
        </p:nvSpPr>
        <p:spPr>
          <a:xfrm>
            <a:off x="5624195" y="958215"/>
            <a:ext cx="6455410" cy="2799715"/>
          </a:xfrm>
          <a:prstGeom prst="rect">
            <a:avLst/>
          </a:prstGeom>
          <a:noFill/>
        </p:spPr>
        <p:txBody>
          <a:bodyPr wrap="square" rtlCol="0" anchor="t">
            <a:spAutoFit/>
          </a:bodyPr>
          <a:p>
            <a:pPr marL="342900" indent="-342900" algn="l">
              <a:buFont typeface="Wingdings" panose="05000000000000000000" charset="0"/>
              <a:buChar char="Ø"/>
            </a:pPr>
            <a:r>
              <a:rPr lang="zh-CN" altLang="en-US" sz="1600">
                <a:sym typeface="+mn-ea"/>
              </a:rPr>
              <a:t>统一范式：如图1(a)所示，现有的针对统计和系统异构的方法都是基于</a:t>
            </a:r>
            <a:r>
              <a:rPr lang="zh-CN" altLang="en-US" sz="1600">
                <a:solidFill>
                  <a:srgbClr val="FF0000"/>
                </a:solidFill>
                <a:sym typeface="+mn-ea"/>
              </a:rPr>
              <a:t>知识蒸馏</a:t>
            </a:r>
            <a:r>
              <a:rPr lang="zh-CN" altLang="en-US" sz="1600">
                <a:sym typeface="+mn-ea"/>
              </a:rPr>
              <a:t>的。这些方法主要是在不同客户之间交换公共数据集上的</a:t>
            </a:r>
            <a:r>
              <a:rPr lang="zh-CN" altLang="en-US" sz="1600">
                <a:solidFill>
                  <a:srgbClr val="FF0000"/>
                </a:solidFill>
                <a:sym typeface="+mn-ea"/>
              </a:rPr>
              <a:t>软预测</a:t>
            </a:r>
            <a:r>
              <a:rPr lang="zh-CN" altLang="en-US" sz="1600">
                <a:sym typeface="+mn-ea"/>
              </a:rPr>
              <a:t>，使知识从一个客户转移到另一个客户。</a:t>
            </a:r>
            <a:endParaRPr lang="zh-CN" altLang="en-US" sz="1600" dirty="0" smtClean="0">
              <a:latin typeface="Arial" panose="020B0604020202020204" pitchFamily="34" charset="0"/>
              <a:ea typeface="微软雅黑" panose="020B0503020204020204" charset="-122"/>
              <a:cs typeface="+mn-ea"/>
              <a:sym typeface="Arial" panose="020B0604020202020204" pitchFamily="34" charset="0"/>
            </a:endParaRPr>
          </a:p>
          <a:p>
            <a:pPr marL="342900" indent="-342900" algn="l">
              <a:buFont typeface="Wingdings" panose="05000000000000000000" charset="0"/>
              <a:buChar char="Ø"/>
            </a:pPr>
            <a:r>
              <a:rPr lang="zh-CN" altLang="en-US" sz="1600">
                <a:sym typeface="+mn-ea"/>
              </a:rPr>
              <a:t>问题：</a:t>
            </a:r>
            <a:endParaRPr lang="zh-CN" altLang="en-US" sz="1600"/>
          </a:p>
          <a:p>
            <a:pPr indent="0" algn="l">
              <a:buFont typeface="Wingdings" panose="05000000000000000000" charset="0"/>
              <a:buNone/>
            </a:pPr>
            <a:r>
              <a:rPr lang="zh-CN" altLang="en-US" sz="1600">
                <a:sym typeface="+mn-ea"/>
              </a:rPr>
              <a:t>（</a:t>
            </a:r>
            <a:r>
              <a:rPr lang="en-US" altLang="zh-CN" sz="1600">
                <a:sym typeface="+mn-ea"/>
              </a:rPr>
              <a:t>1</a:t>
            </a:r>
            <a:r>
              <a:rPr lang="zh-CN" altLang="en-US" sz="1600">
                <a:sym typeface="+mn-ea"/>
              </a:rPr>
              <a:t>）尽管这些方法在解决</a:t>
            </a:r>
            <a:r>
              <a:rPr lang="zh-CN" altLang="en-US" sz="1600">
                <a:sym typeface="+mn-ea"/>
              </a:rPr>
              <a:t>统计和系统异构</a:t>
            </a:r>
            <a:r>
              <a:rPr lang="zh-CN" altLang="en-US" sz="1600">
                <a:sym typeface="+mn-ea"/>
              </a:rPr>
              <a:t>方面取得了进展，但它们依赖于公共数据集来生成软预测。对</a:t>
            </a:r>
            <a:r>
              <a:rPr lang="zh-CN" altLang="en-US" sz="1600">
                <a:solidFill>
                  <a:srgbClr val="FF0000"/>
                </a:solidFill>
                <a:sym typeface="+mn-ea"/>
              </a:rPr>
              <a:t>隐私的高度关注</a:t>
            </a:r>
            <a:r>
              <a:rPr lang="zh-CN" altLang="en-US" sz="1600">
                <a:sym typeface="+mn-ea"/>
              </a:rPr>
              <a:t>的医疗数据限制了这些方法的实际适用性。</a:t>
            </a:r>
            <a:endParaRPr lang="zh-CN" altLang="en-US" sz="1600"/>
          </a:p>
          <a:p>
            <a:pPr indent="0" algn="l">
              <a:buFont typeface="Wingdings" panose="05000000000000000000" charset="0"/>
              <a:buNone/>
            </a:pPr>
            <a:r>
              <a:rPr lang="zh-CN" altLang="en-US" sz="1600">
                <a:sym typeface="+mn-ea"/>
              </a:rPr>
              <a:t>（</a:t>
            </a:r>
            <a:r>
              <a:rPr lang="en-US" altLang="zh-CN" sz="1600">
                <a:sym typeface="+mn-ea"/>
              </a:rPr>
              <a:t>2</a:t>
            </a:r>
            <a:r>
              <a:rPr lang="zh-CN" altLang="en-US" sz="1600">
                <a:sym typeface="+mn-ea"/>
              </a:rPr>
              <a:t>）大规模的公共数据集使得本地训练具有挑战性。许多医疗保健机构要获得针对大型公共数据集进行培训的</a:t>
            </a:r>
            <a:r>
              <a:rPr lang="zh-CN" altLang="en-US" sz="1600">
                <a:solidFill>
                  <a:srgbClr val="FF0000"/>
                </a:solidFill>
                <a:sym typeface="+mn-ea"/>
              </a:rPr>
              <a:t>计算资源是不稳定</a:t>
            </a:r>
            <a:r>
              <a:rPr lang="zh-CN" altLang="en-US" sz="1600">
                <a:sym typeface="+mn-ea"/>
              </a:rPr>
              <a:t>的。考虑到在推理时间期间不需要这些额外需要的计算资源，这可能会负担更大。</a:t>
            </a:r>
            <a:endParaRPr lang="zh-CN" altLang="en-US" sz="1600" dirty="0" smtClean="0">
              <a:latin typeface="Arial" panose="020B0604020202020204" pitchFamily="34" charset="0"/>
              <a:ea typeface="微软雅黑" panose="020B0503020204020204" charset="-122"/>
              <a:cs typeface="+mn-ea"/>
              <a:sym typeface="Arial" panose="020B0604020202020204" pitchFamily="34" charset="0"/>
            </a:endParaRPr>
          </a:p>
        </p:txBody>
      </p:sp>
      <p:sp>
        <p:nvSpPr>
          <p:cNvPr id="10" name="文本框 9"/>
          <p:cNvSpPr txBox="1"/>
          <p:nvPr/>
        </p:nvSpPr>
        <p:spPr>
          <a:xfrm>
            <a:off x="5591175" y="3740785"/>
            <a:ext cx="6455410" cy="2861310"/>
          </a:xfrm>
          <a:prstGeom prst="rect">
            <a:avLst/>
          </a:prstGeom>
          <a:noFill/>
        </p:spPr>
        <p:txBody>
          <a:bodyPr wrap="square" rtlCol="0" anchor="t">
            <a:spAutoFit/>
          </a:bodyPr>
          <a:p>
            <a:pPr marL="342900" indent="-342900" algn="l">
              <a:buFont typeface="Wingdings" panose="05000000000000000000" charset="0"/>
              <a:buChar char="Ø"/>
            </a:pPr>
            <a:r>
              <a:rPr lang="zh-CN" altLang="en-US" sz="1600">
                <a:sym typeface="+mn-ea"/>
              </a:rPr>
              <a:t>为了消除对公共数据集的依赖，我们提出了一种新的</a:t>
            </a:r>
            <a:r>
              <a:rPr lang="zh-CN" altLang="en-US" sz="1600">
                <a:solidFill>
                  <a:srgbClr val="FF0000"/>
                </a:solidFill>
                <a:sym typeface="+mn-ea"/>
              </a:rPr>
              <a:t> injection-distillation范式</a:t>
            </a:r>
            <a:r>
              <a:rPr lang="zh-CN" altLang="en-US" sz="1600">
                <a:sym typeface="+mn-ea"/>
              </a:rPr>
              <a:t>来解决</a:t>
            </a:r>
            <a:r>
              <a:rPr lang="en-US" altLang="zh-CN" sz="1600">
                <a:sym typeface="+mn-ea"/>
              </a:rPr>
              <a:t>Non-</a:t>
            </a:r>
            <a:r>
              <a:rPr lang="zh-CN" altLang="en-US" sz="1600">
                <a:sym typeface="+mn-ea"/>
              </a:rPr>
              <a:t>IID数据分布下的异构模型的挑战。与传统的依赖于从公共数据集生成的软预测的方法不同，我们的方法利用了一个非常轻量级的</a:t>
            </a:r>
            <a:r>
              <a:rPr lang="zh-CN" altLang="en-US" sz="1600">
                <a:solidFill>
                  <a:srgbClr val="FF0000"/>
                </a:solidFill>
                <a:sym typeface="+mn-ea"/>
              </a:rPr>
              <a:t>信使模型</a:t>
            </a:r>
            <a:r>
              <a:rPr lang="zh-CN" altLang="en-US" sz="1600">
                <a:sym typeface="+mn-ea"/>
              </a:rPr>
              <a:t>来进行信息传输。</a:t>
            </a:r>
            <a:endParaRPr lang="zh-CN" altLang="en-US" sz="1600">
              <a:sym typeface="+mn-ea"/>
            </a:endParaRPr>
          </a:p>
          <a:p>
            <a:pPr marL="342900" indent="-342900" algn="l">
              <a:buFont typeface="Wingdings" panose="05000000000000000000" charset="0"/>
              <a:buChar char="Ø"/>
            </a:pPr>
            <a:r>
              <a:rPr lang="zh-CN" altLang="en-US" sz="1600">
                <a:sym typeface="+mn-ea"/>
              </a:rPr>
              <a:t>我们的训练过程包括三个步骤：</a:t>
            </a:r>
            <a:r>
              <a:rPr lang="zh-CN" altLang="en-US" sz="1600">
                <a:solidFill>
                  <a:srgbClr val="FF0000"/>
                </a:solidFill>
                <a:sym typeface="+mn-ea"/>
              </a:rPr>
              <a:t>知识注入、知识蒸馏和聚合</a:t>
            </a:r>
            <a:r>
              <a:rPr lang="zh-CN" altLang="en-US" sz="1600">
                <a:sym typeface="+mn-ea"/>
              </a:rPr>
              <a:t>。</a:t>
            </a:r>
            <a:endParaRPr lang="zh-CN" altLang="en-US" sz="1600">
              <a:sym typeface="+mn-ea"/>
            </a:endParaRPr>
          </a:p>
          <a:p>
            <a:pPr marL="342900" indent="-342900" algn="l">
              <a:buFont typeface="Wingdings" panose="05000000000000000000" charset="0"/>
              <a:buChar char="Ø"/>
            </a:pPr>
            <a:r>
              <a:rPr lang="zh-CN" altLang="en-US" sz="1600">
                <a:sym typeface="+mn-ea"/>
              </a:rPr>
              <a:t>我们的</a:t>
            </a:r>
            <a:r>
              <a:rPr lang="zh-CN" altLang="en-US" sz="1600">
                <a:sym typeface="+mn-ea"/>
              </a:rPr>
              <a:t>贡献有：</a:t>
            </a:r>
            <a:endParaRPr lang="zh-CN" altLang="en-US" sz="1600">
              <a:sym typeface="+mn-ea"/>
            </a:endParaRPr>
          </a:p>
          <a:p>
            <a:pPr indent="0" algn="l">
              <a:buFont typeface="Wingdings" panose="05000000000000000000" charset="0"/>
              <a:buNone/>
            </a:pPr>
            <a:r>
              <a:rPr lang="zh-CN" altLang="en-US" sz="1200">
                <a:sym typeface="+mn-ea"/>
              </a:rPr>
              <a:t>（</a:t>
            </a:r>
            <a:r>
              <a:rPr lang="en-US" altLang="zh-CN" sz="1200">
                <a:sym typeface="+mn-ea"/>
              </a:rPr>
              <a:t>1</a:t>
            </a:r>
            <a:r>
              <a:rPr lang="zh-CN" altLang="en-US" sz="1200">
                <a:sym typeface="+mn-ea"/>
              </a:rPr>
              <a:t>）设计了一个轻量级的信息传递模型来在不同的客户端之间传输信息。信使可以通过 </a:t>
            </a:r>
            <a:r>
              <a:rPr lang="zh-CN" altLang="en-US" sz="1200">
                <a:solidFill>
                  <a:srgbClr val="FF0000"/>
                </a:solidFill>
                <a:sym typeface="+mn-ea"/>
              </a:rPr>
              <a:t>codebook-style design</a:t>
            </a:r>
            <a:r>
              <a:rPr lang="zh-CN" altLang="en-US" sz="1200">
                <a:sym typeface="+mn-ea"/>
              </a:rPr>
              <a:t>有效地整合来自每个客户的信息，同时几乎不会增加本地培训成本。</a:t>
            </a:r>
            <a:endParaRPr lang="zh-CN" altLang="en-US" sz="1200">
              <a:sym typeface="+mn-ea"/>
            </a:endParaRPr>
          </a:p>
          <a:p>
            <a:pPr indent="0" algn="l">
              <a:buFont typeface="Wingdings" panose="05000000000000000000" charset="0"/>
              <a:buNone/>
            </a:pPr>
            <a:r>
              <a:rPr lang="zh-CN" altLang="en-US" sz="1200">
                <a:sym typeface="+mn-ea"/>
              </a:rPr>
              <a:t>（</a:t>
            </a:r>
            <a:r>
              <a:rPr lang="en-US" altLang="zh-CN" sz="1200">
                <a:sym typeface="+mn-ea"/>
              </a:rPr>
              <a:t>2</a:t>
            </a:r>
            <a:r>
              <a:rPr lang="zh-CN" altLang="en-US" sz="1200">
                <a:sym typeface="+mn-ea"/>
              </a:rPr>
              <a:t>）我们为每个客户端设计了一组发射器和接收器模块，以从通用信息中分离出局部偏差。这种分离有效地减少了从每个客户端收集的偏差信息，从而解决和减少了客户端漂移的问题。</a:t>
            </a:r>
            <a:endParaRPr lang="zh-CN" altLang="en-US" sz="1200">
              <a:sym typeface="+mn-ea"/>
            </a:endParaRPr>
          </a:p>
          <a:p>
            <a:pPr indent="0" algn="l">
              <a:buFont typeface="Wingdings" panose="05000000000000000000" charset="0"/>
              <a:buNone/>
            </a:pPr>
            <a:r>
              <a:rPr lang="zh-CN" altLang="en-US" sz="1200">
                <a:sym typeface="+mn-ea"/>
              </a:rPr>
              <a:t>（</a:t>
            </a:r>
            <a:r>
              <a:rPr lang="en-US" altLang="zh-CN" sz="1200">
                <a:sym typeface="+mn-ea"/>
              </a:rPr>
              <a:t>3</a:t>
            </a:r>
            <a:r>
              <a:rPr lang="zh-CN" altLang="en-US" sz="1200">
                <a:sym typeface="+mn-ea"/>
              </a:rPr>
              <a:t>）我们在多种医疗任务上验证了我们的MH-pFLID，包括医学图像分类、医学图像分割和医学时间序列分类。实验结果表明，该方法在所有这些任务上都优于现有的结果，证明了其在各种医疗应用中的有效性和普遍性。</a:t>
            </a:r>
            <a:endParaRPr lang="zh-CN" altLang="en-US" sz="120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cstate="screen"/>
          <a:stretch>
            <a:fillRect/>
          </a:stretch>
        </p:blipFill>
        <p:spPr>
          <a:xfrm>
            <a:off x="0" y="0"/>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文本框 23"/>
          <p:cNvSpPr txBox="1"/>
          <p:nvPr/>
        </p:nvSpPr>
        <p:spPr>
          <a:xfrm>
            <a:off x="1515110" y="2961640"/>
            <a:ext cx="3053715" cy="2584450"/>
          </a:xfrm>
          <a:prstGeom prst="rect">
            <a:avLst/>
          </a:prstGeom>
          <a:noFill/>
        </p:spPr>
        <p:txBody>
          <a:bodyPr wrap="square" rtlCol="0">
            <a:spAutoFit/>
          </a:bodyPr>
          <a:lstStyle/>
          <a:p>
            <a:pPr marL="0" marR="0" lvl="0" algn="dist" defTabSz="914400" rtl="0" eaLnBrk="1" fontAlgn="auto" latinLnBrk="0" hangingPunct="1">
              <a:lnSpc>
                <a:spcPct val="100000"/>
              </a:lnSpc>
              <a:spcBef>
                <a:spcPts val="0"/>
              </a:spcBef>
              <a:spcAft>
                <a:spcPts val="0"/>
              </a:spcAft>
              <a:buClrTx/>
              <a:buSzTx/>
              <a:buFontTx/>
              <a:buNone/>
              <a:defRPr/>
            </a:pPr>
            <a:r>
              <a:rPr lang="en-US" altLang="zh-CN" sz="5400" b="1" spc="300" noProof="0" dirty="0">
                <a:ln>
                  <a:noFill/>
                </a:ln>
                <a:solidFill>
                  <a:srgbClr val="9A0001"/>
                </a:solidFill>
                <a:effectLst/>
                <a:uLnTx/>
                <a:uFillTx/>
                <a:latin typeface="Arial" panose="020B0604020202020204" pitchFamily="34" charset="0"/>
                <a:ea typeface="微软雅黑" panose="020B0503020204020204" charset="-122"/>
                <a:cs typeface="+mn-ea"/>
                <a:sym typeface="Wingdings" panose="05000000000000000000" pitchFamily="2" charset="2"/>
              </a:rPr>
              <a:t>Method</a:t>
            </a:r>
            <a:endParaRPr lang="zh-CN" altLang="en-US" sz="5400" b="1" spc="300" noProof="0" dirty="0">
              <a:ln>
                <a:noFill/>
              </a:ln>
              <a:solidFill>
                <a:srgbClr val="9A0001"/>
              </a:solidFill>
              <a:effectLst/>
              <a:uLnTx/>
              <a:uFillTx/>
              <a:latin typeface="Arial" panose="020B0604020202020204" pitchFamily="34" charset="0"/>
              <a:ea typeface="微软雅黑" panose="020B0503020204020204" charset="-122"/>
              <a:cs typeface="+mn-ea"/>
              <a:sym typeface="Wingdings" panose="05000000000000000000" pitchFamily="2" charset="2"/>
            </a:endParaRPr>
          </a:p>
          <a:p>
            <a:pPr marL="0" marR="0" lvl="0" indent="0" algn="dist" defTabSz="914400" rtl="0" eaLnBrk="1" fontAlgn="auto" latinLnBrk="0" hangingPunct="1">
              <a:lnSpc>
                <a:spcPct val="100000"/>
              </a:lnSpc>
              <a:spcBef>
                <a:spcPts val="0"/>
              </a:spcBef>
              <a:spcAft>
                <a:spcPts val="0"/>
              </a:spcAft>
              <a:buClrTx/>
              <a:buSzTx/>
              <a:buFontTx/>
              <a:buNone/>
              <a:defRPr/>
            </a:pPr>
            <a:endParaRPr lang="zh-CN" altLang="en-US" sz="5400" dirty="0">
              <a:latin typeface="黑体" panose="02010609060101010101" pitchFamily="49" charset="-122"/>
              <a:ea typeface="黑体" panose="02010609060101010101" pitchFamily="49" charset="-122"/>
              <a:sym typeface="Wingdings" panose="05000000000000000000" pitchFamily="2" charset="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2" name="矩形 71"/>
          <p:cNvSpPr/>
          <p:nvPr/>
        </p:nvSpPr>
        <p:spPr>
          <a:xfrm>
            <a:off x="1514931" y="3910893"/>
            <a:ext cx="506527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charset="-122"/>
                <a:cs typeface="+mn-ea"/>
                <a:sym typeface="Arial" panose="020B0604020202020204" pitchFamily="34" charset="0"/>
              </a:rPr>
              <a:t> </a:t>
            </a:r>
            <a:endParaRPr kumimoji="0" lang="zh-CN" altLang="en-US"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230" y="243840"/>
            <a:ext cx="9841865" cy="617220"/>
          </a:xfrm>
        </p:spPr>
        <p:txBody>
          <a:bodyPr>
            <a:normAutofit/>
          </a:bodyPr>
          <a:lstStyle/>
          <a:p>
            <a:r>
              <a:rPr noProof="0">
                <a:ln>
                  <a:noFill/>
                </a:ln>
                <a:solidFill>
                  <a:srgbClr val="9A0001"/>
                </a:solidFill>
                <a:effectLst/>
                <a:uLnTx/>
                <a:uFillTx/>
                <a:latin typeface="Times New Roman" panose="02020603050405020304" charset="0"/>
                <a:cs typeface="Times New Roman" panose="02020603050405020304" charset="0"/>
                <a:sym typeface="+mn-ea"/>
              </a:rPr>
              <a:t>MH-pFLID</a:t>
            </a:r>
            <a:endParaRPr lang="en-US" altLang="zh-CN">
              <a:sym typeface="+mn-ea"/>
            </a:endParaRPr>
          </a:p>
        </p:txBody>
      </p:sp>
      <p:sp>
        <p:nvSpPr>
          <p:cNvPr id="8" name="灯片编号占位符 7"/>
          <p:cNvSpPr>
            <a:spLocks noGrp="1"/>
          </p:cNvSpPr>
          <p:nvPr>
            <p:ph type="sldNum" sz="quarter" idx="4"/>
          </p:nvPr>
        </p:nvSpPr>
        <p:spPr>
          <a:xfrm>
            <a:off x="9005791" y="7861203"/>
            <a:ext cx="2743200" cy="292196"/>
          </a:xfrm>
        </p:spPr>
        <p:txBody>
          <a:body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3" name="图片 2"/>
          <p:cNvPicPr>
            <a:picLocks noChangeAspect="1"/>
          </p:cNvPicPr>
          <p:nvPr/>
        </p:nvPicPr>
        <p:blipFill>
          <a:blip r:embed="rId1"/>
          <a:stretch>
            <a:fillRect/>
          </a:stretch>
        </p:blipFill>
        <p:spPr>
          <a:xfrm>
            <a:off x="60960" y="941705"/>
            <a:ext cx="8070850" cy="5309870"/>
          </a:xfrm>
          <a:prstGeom prst="rect">
            <a:avLst/>
          </a:prstGeom>
        </p:spPr>
      </p:pic>
      <p:sp>
        <p:nvSpPr>
          <p:cNvPr id="4" name="文本框 3"/>
          <p:cNvSpPr txBox="1"/>
          <p:nvPr/>
        </p:nvSpPr>
        <p:spPr>
          <a:xfrm>
            <a:off x="8131810" y="822325"/>
            <a:ext cx="3846195" cy="1825625"/>
          </a:xfrm>
          <a:prstGeom prst="rect">
            <a:avLst/>
          </a:prstGeom>
          <a:noFill/>
        </p:spPr>
        <p:txBody>
          <a:bodyPr wrap="square" rtlCol="0" anchor="t">
            <a:noAutofit/>
          </a:bodyPr>
          <a:p>
            <a:r>
              <a:rPr lang="zh-CN" altLang="en-US">
                <a:solidFill>
                  <a:schemeClr val="accent1">
                    <a:lumMod val="60000"/>
                    <a:lumOff val="40000"/>
                  </a:schemeClr>
                </a:solidFill>
              </a:rPr>
              <a:t>Knowledge injection</a:t>
            </a:r>
            <a:r>
              <a:rPr lang="en-US" altLang="zh-CN">
                <a:solidFill>
                  <a:schemeClr val="accent1">
                    <a:lumMod val="60000"/>
                    <a:lumOff val="40000"/>
                  </a:schemeClr>
                </a:solidFill>
              </a:rPr>
              <a:t>. </a:t>
            </a:r>
            <a:endParaRPr lang="en-US" altLang="zh-CN">
              <a:solidFill>
                <a:schemeClr val="accent1">
                  <a:lumMod val="60000"/>
                  <a:lumOff val="40000"/>
                </a:schemeClr>
              </a:solidFill>
            </a:endParaRPr>
          </a:p>
          <a:p>
            <a:r>
              <a:rPr lang="zh-CN" altLang="en-US"/>
              <a:t>知识注入阶段被设计为将信息从信使注入到局部模型中。具体来说，我们冻结了信使模型，并使用信使模型在训练中指导局部模型。</a:t>
            </a:r>
            <a:endParaRPr lang="zh-CN" altLang="en-US"/>
          </a:p>
          <a:p>
            <a:endParaRPr lang="en-US" altLang="zh-CN"/>
          </a:p>
          <a:p>
            <a:pPr algn="l">
              <a:buClrTx/>
              <a:buSzTx/>
              <a:buFontTx/>
            </a:pPr>
            <a:r>
              <a:rPr lang="zh-CN" altLang="en-US">
                <a:solidFill>
                  <a:schemeClr val="accent1">
                    <a:lumMod val="60000"/>
                    <a:lumOff val="40000"/>
                  </a:schemeClr>
                </a:solidFill>
              </a:rPr>
              <a:t>Knowledge distillation.</a:t>
            </a:r>
            <a:endParaRPr lang="zh-CN" altLang="en-US">
              <a:solidFill>
                <a:schemeClr val="accent1">
                  <a:lumMod val="60000"/>
                  <a:lumOff val="40000"/>
                </a:schemeClr>
              </a:solidFill>
            </a:endParaRPr>
          </a:p>
          <a:p>
            <a:r>
              <a:rPr lang="en-US" altLang="zh-CN"/>
              <a:t>知识蒸馏阶段旨在将信息从局部模型提取到信使模型中。具体来说，我们冻结了局部模型，并</a:t>
            </a:r>
            <a:r>
              <a:rPr lang="zh-CN" altLang="en-US"/>
              <a:t>对</a:t>
            </a:r>
            <a:r>
              <a:rPr lang="en-US" altLang="zh-CN"/>
              <a:t>信使模型进行知识蒸馏.</a:t>
            </a:r>
            <a:endParaRPr lang="en-US" altLang="zh-CN"/>
          </a:p>
          <a:p>
            <a:endParaRPr lang="en-US" altLang="zh-CN"/>
          </a:p>
          <a:p>
            <a:r>
              <a:rPr lang="en-US" altLang="zh-CN">
                <a:solidFill>
                  <a:schemeClr val="accent1">
                    <a:lumMod val="60000"/>
                    <a:lumOff val="40000"/>
                  </a:schemeClr>
                </a:solidFill>
              </a:rPr>
              <a:t>Messenger upload, aggregation, and download.</a:t>
            </a:r>
            <a:endParaRPr lang="en-US" altLang="zh-CN">
              <a:solidFill>
                <a:schemeClr val="accent1">
                  <a:lumMod val="60000"/>
                  <a:lumOff val="40000"/>
                </a:schemeClr>
              </a:solidFill>
            </a:endParaRPr>
          </a:p>
          <a:p>
            <a:pPr algn="l">
              <a:buClrTx/>
              <a:buSzTx/>
              <a:buFontTx/>
            </a:pPr>
            <a:r>
              <a:rPr lang="en-US" altLang="zh-CN"/>
              <a:t>训练结束后，信使被上传到服务器上。然后分别对信使的body和head进行模型参数的聚合。所使用的聚合操作是来自（McMahan et al.，2017）的权重平均，其中包括将所有参数相加并将它们</a:t>
            </a:r>
            <a:r>
              <a:rPr lang="zh-CN" altLang="en-US"/>
              <a:t>平均</a:t>
            </a:r>
            <a:r>
              <a:rPr lang="en-US" altLang="zh-CN"/>
              <a:t>。最后，下载并分发聚合模型，用于下一轮的</a:t>
            </a:r>
            <a:r>
              <a:rPr lang="zh-CN" altLang="en-US"/>
              <a:t>训练</a:t>
            </a:r>
            <a:r>
              <a:rPr lang="en-US" altLang="zh-CN"/>
              <a:t>。</a:t>
            </a:r>
            <a:endParaRPr lang="en-US" altLang="zh-CN"/>
          </a:p>
          <a:p>
            <a:endParaRPr lang="en-US" altLang="zh-CN">
              <a:solidFill>
                <a:schemeClr val="accent1">
                  <a:lumMod val="60000"/>
                  <a:lumOff val="40000"/>
                </a:schemeClr>
              </a:solidFill>
            </a:endParaRPr>
          </a:p>
          <a:p>
            <a:endParaRPr lang="en-US" altLang="zh-CN"/>
          </a:p>
          <a:p>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t>Information Receiver and Information Transmitter</a:t>
            </a:r>
          </a:p>
        </p:txBody>
      </p:sp>
      <p:pic>
        <p:nvPicPr>
          <p:cNvPr id="3" name="图片 2"/>
          <p:cNvPicPr>
            <a:picLocks noChangeAspect="1"/>
          </p:cNvPicPr>
          <p:nvPr/>
        </p:nvPicPr>
        <p:blipFill>
          <a:blip r:embed="rId1"/>
          <a:stretch>
            <a:fillRect/>
          </a:stretch>
        </p:blipFill>
        <p:spPr>
          <a:xfrm>
            <a:off x="3045460" y="1000125"/>
            <a:ext cx="6005195" cy="542353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4608,&quot;width&quot;:4608}"/>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commondata" val="eyJoZGlkIjoiNmEwMzBlYjlkZmFhNDExYWY4MDE0NTQ5M2QxNDM3ZDg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2624</Words>
  <Application>WPS 演示</Application>
  <PresentationFormat>宽屏</PresentationFormat>
  <Paragraphs>154</Paragraphs>
  <Slides>16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宋体</vt:lpstr>
      <vt:lpstr>Wingdings</vt:lpstr>
      <vt:lpstr>微软雅黑</vt:lpstr>
      <vt:lpstr>经典圆体简</vt:lpstr>
      <vt:lpstr>Arial</vt:lpstr>
      <vt:lpstr>Times New Roman</vt:lpstr>
      <vt:lpstr>黑体</vt:lpstr>
      <vt:lpstr>等线</vt:lpstr>
      <vt:lpstr>Wingdings</vt:lpstr>
      <vt:lpstr>Calibri</vt:lpstr>
      <vt:lpstr>Arial Unicode MS</vt:lpstr>
      <vt:lpstr>WPS</vt:lpstr>
      <vt:lpstr>PowerPoint 演示文稿</vt:lpstr>
      <vt:lpstr>PowerPoint 演示文稿</vt:lpstr>
      <vt:lpstr>PowerPoint 演示文稿</vt:lpstr>
      <vt:lpstr>Introduction</vt:lpstr>
      <vt:lpstr>Introduction</vt:lpstr>
      <vt:lpstr>Introduction</vt:lpstr>
      <vt:lpstr>PowerPoint 演示文稿</vt:lpstr>
      <vt:lpstr>MH-pFLID</vt:lpstr>
      <vt:lpstr>Information Receiver and Information Transmitter</vt:lpstr>
      <vt:lpstr>PowerPoint 演示文稿</vt:lpstr>
      <vt:lpstr>Medical image classification (different resolution)</vt:lpstr>
      <vt:lpstr>Medical image classification (different label distributions).</vt:lpstr>
      <vt:lpstr>Medical time-series classification.</vt:lpstr>
      <vt:lpstr>Medical image segmentation.</vt:lpstr>
      <vt:lpstr>GFLOPS and Parameters &amp;&amp; Ablation Studies</vt:lpstr>
      <vt:lpstr>Feature Distribution t-SNE of Injection &amp; Distillation Operations  Generalizability Experiments of the Messenger Model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ALW</dc:creator>
  <cp:lastModifiedBy>A爷</cp:lastModifiedBy>
  <cp:revision>9</cp:revision>
  <dcterms:created xsi:type="dcterms:W3CDTF">2023-08-09T12:44:00Z</dcterms:created>
  <dcterms:modified xsi:type="dcterms:W3CDTF">2024-06-05T15:42:14Z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2052-12.1.0.16929</vt:lpwstr>
  </property>
</Properties>
</file>